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36"/>
  </p:notesMasterIdLst>
  <p:sldIdLst>
    <p:sldId id="256" r:id="rId2"/>
    <p:sldId id="257" r:id="rId3"/>
    <p:sldId id="258" r:id="rId4"/>
    <p:sldId id="259" r:id="rId5"/>
    <p:sldId id="261" r:id="rId6"/>
    <p:sldId id="285" r:id="rId7"/>
    <p:sldId id="286" r:id="rId8"/>
    <p:sldId id="262" r:id="rId9"/>
    <p:sldId id="275" r:id="rId10"/>
    <p:sldId id="276" r:id="rId11"/>
    <p:sldId id="277" r:id="rId12"/>
    <p:sldId id="278" r:id="rId13"/>
    <p:sldId id="264" r:id="rId14"/>
    <p:sldId id="280" r:id="rId15"/>
    <p:sldId id="306" r:id="rId16"/>
    <p:sldId id="305" r:id="rId17"/>
    <p:sldId id="281" r:id="rId18"/>
    <p:sldId id="282" r:id="rId19"/>
    <p:sldId id="300" r:id="rId20"/>
    <p:sldId id="301" r:id="rId21"/>
    <p:sldId id="299" r:id="rId22"/>
    <p:sldId id="302" r:id="rId23"/>
    <p:sldId id="304" r:id="rId24"/>
    <p:sldId id="308" r:id="rId25"/>
    <p:sldId id="307" r:id="rId26"/>
    <p:sldId id="303" r:id="rId27"/>
    <p:sldId id="295" r:id="rId28"/>
    <p:sldId id="296" r:id="rId29"/>
    <p:sldId id="297" r:id="rId30"/>
    <p:sldId id="266" r:id="rId31"/>
    <p:sldId id="267" r:id="rId32"/>
    <p:sldId id="269" r:id="rId33"/>
    <p:sldId id="271" r:id="rId34"/>
    <p:sldId id="293" r:id="rId3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1644" y="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5F922C-8032-4458-B628-F26CB099D4DB}" type="datetimeFigureOut">
              <a:rPr lang="ru-RU" smtClean="0"/>
              <a:pPr/>
              <a:t>02.06.2023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3CF8E1-F225-4279-8DAE-46F2B8A4FA3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23298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02.06.2023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02.06.2023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02.06.2023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02.06.2023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02.06.2023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1371600"/>
            <a:ext cx="7845496" cy="320952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Garamond" pitchFamily="18" charset="0"/>
              </a:rPr>
              <a:t>Школьный физкультурно-спортивный клуб «АВАНГАРД»</a:t>
            </a:r>
            <a:endParaRPr lang="ru-RU" dirty="0">
              <a:solidFill>
                <a:schemeClr val="accent4">
                  <a:lumMod val="20000"/>
                  <a:lumOff val="80000"/>
                </a:schemeClr>
              </a:solidFill>
              <a:latin typeface="Garamond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9552" y="5877272"/>
            <a:ext cx="8280920" cy="648072"/>
          </a:xfrm>
        </p:spPr>
        <p:txBody>
          <a:bodyPr>
            <a:normAutofit/>
          </a:bodyPr>
          <a:lstStyle/>
          <a:p>
            <a:r>
              <a:rPr lang="ru-RU" dirty="0" smtClean="0"/>
              <a:t>г. Северодвинск                                 МАОУ «СОШ №6»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26064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Содержимое 3" descr="IMG_871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1916833"/>
            <a:ext cx="4320480" cy="3240360"/>
          </a:xfrm>
        </p:spPr>
      </p:pic>
      <p:sp>
        <p:nvSpPr>
          <p:cNvPr id="5" name="TextBox 4"/>
          <p:cNvSpPr txBox="1"/>
          <p:nvPr/>
        </p:nvSpPr>
        <p:spPr>
          <a:xfrm>
            <a:off x="251520" y="1052736"/>
            <a:ext cx="44644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Футбол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DSCN019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6016" y="1988840"/>
            <a:ext cx="4224470" cy="316835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788024" y="1124744"/>
            <a:ext cx="41044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Легкая атлетика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457200" y="0"/>
            <a:ext cx="8229600" cy="188640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5" name="Рисунок 4" descr="DSC_743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2204864"/>
            <a:ext cx="4464496" cy="3156195"/>
          </a:xfrm>
          <a:prstGeom prst="rect">
            <a:avLst/>
          </a:prstGeom>
        </p:spPr>
      </p:pic>
      <p:pic>
        <p:nvPicPr>
          <p:cNvPr id="9" name="Содержимое 8" descr="IMG_8722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716016" y="2204864"/>
            <a:ext cx="4211960" cy="3149568"/>
          </a:xfrm>
        </p:spPr>
      </p:pic>
      <p:sp>
        <p:nvSpPr>
          <p:cNvPr id="8" name="TextBox 7"/>
          <p:cNvSpPr txBox="1"/>
          <p:nvPr/>
        </p:nvSpPr>
        <p:spPr>
          <a:xfrm>
            <a:off x="251520" y="1412776"/>
            <a:ext cx="43204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ОФП. Лыжные гонки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499992" y="1412776"/>
            <a:ext cx="43924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Волейбол 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870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5536" y="1988840"/>
            <a:ext cx="4584071" cy="3438053"/>
          </a:xfrm>
        </p:spPr>
      </p:pic>
      <p:sp>
        <p:nvSpPr>
          <p:cNvPr id="5" name="TextBox 4"/>
          <p:cNvSpPr txBox="1"/>
          <p:nvPr/>
        </p:nvSpPr>
        <p:spPr>
          <a:xfrm>
            <a:off x="5292080" y="2132856"/>
            <a:ext cx="338437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sz="2800" dirty="0" smtClean="0"/>
              <a:t>  Хореография </a:t>
            </a:r>
          </a:p>
          <a:p>
            <a:pPr>
              <a:buFont typeface="Arial" pitchFamily="34" charset="0"/>
              <a:buChar char="•"/>
            </a:pPr>
            <a:endParaRPr lang="ru-RU" sz="2800" dirty="0" smtClean="0"/>
          </a:p>
          <a:p>
            <a:pPr>
              <a:buFont typeface="Arial" pitchFamily="34" charset="0"/>
              <a:buChar char="•"/>
            </a:pPr>
            <a:r>
              <a:rPr lang="ru-RU" sz="2800" dirty="0" smtClean="0"/>
              <a:t>  Ритмика с  </a:t>
            </a:r>
          </a:p>
          <a:p>
            <a:r>
              <a:rPr lang="ru-RU" sz="2800" dirty="0" smtClean="0"/>
              <a:t>   элементами   </a:t>
            </a:r>
          </a:p>
          <a:p>
            <a:r>
              <a:rPr lang="ru-RU" sz="2800" dirty="0" smtClean="0"/>
              <a:t>   хореографии</a:t>
            </a:r>
          </a:p>
          <a:p>
            <a:endParaRPr lang="ru-RU" sz="2800" dirty="0" smtClean="0"/>
          </a:p>
          <a:p>
            <a:pPr>
              <a:buFont typeface="Arial" pitchFamily="34" charset="0"/>
              <a:buChar char="•"/>
            </a:pPr>
            <a:r>
              <a:rPr lang="ru-RU" sz="2800" dirty="0" smtClean="0"/>
              <a:t>  Бальные танцы</a:t>
            </a: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332656"/>
            <a:ext cx="8568952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Календарный план</a:t>
            </a:r>
          </a:p>
          <a:p>
            <a:pPr algn="ctr"/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на 2022 – 2023 гг.</a:t>
            </a:r>
          </a:p>
          <a:p>
            <a:pPr algn="ctr"/>
            <a:endParaRPr lang="ru-RU" sz="3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Запланировано: </a:t>
            </a:r>
          </a:p>
          <a:p>
            <a:pPr algn="r"/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10 школьных мероприятий </a:t>
            </a:r>
          </a:p>
          <a:p>
            <a:pPr algn="r"/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17 муниципальных мероприятий</a:t>
            </a:r>
          </a:p>
          <a:p>
            <a:pPr algn="ctr"/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Проведено: </a:t>
            </a:r>
          </a:p>
          <a:p>
            <a:pPr algn="r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8 школьных мероприятий</a:t>
            </a:r>
          </a:p>
          <a:p>
            <a:pPr algn="r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17 муниципальных мероприятий  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4380" y="1988840"/>
            <a:ext cx="8219256" cy="119749"/>
          </a:xfrm>
        </p:spPr>
        <p:txBody>
          <a:bodyPr>
            <a:normAutofit fontScale="90000"/>
          </a:bodyPr>
          <a:lstStyle/>
          <a:p>
            <a:r>
              <a:rPr lang="ru-RU" sz="4400" dirty="0">
                <a:latin typeface="Times New Roman" pitchFamily="18" charset="0"/>
                <a:cs typeface="Times New Roman" pitchFamily="18" charset="0"/>
              </a:rPr>
              <a:t>Кросс в рамках спартакиады ШСК</a:t>
            </a:r>
            <a:r>
              <a:rPr lang="ru-RU" sz="5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5400" dirty="0"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611560" y="6257090"/>
            <a:ext cx="8064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Команды 1 -4 </a:t>
            </a:r>
            <a:r>
              <a:rPr lang="ru-RU" dirty="0" err="1" smtClean="0"/>
              <a:t>кл</a:t>
            </a:r>
            <a:r>
              <a:rPr lang="ru-RU" dirty="0" smtClean="0"/>
              <a:t>, 5 – 8 </a:t>
            </a:r>
            <a:r>
              <a:rPr lang="ru-RU" dirty="0" err="1" smtClean="0"/>
              <a:t>кл</a:t>
            </a:r>
            <a:r>
              <a:rPr lang="ru-RU" dirty="0" smtClean="0"/>
              <a:t>, 9 – 11 </a:t>
            </a:r>
            <a:r>
              <a:rPr lang="ru-RU" dirty="0" err="1" smtClean="0"/>
              <a:t>кл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712" y="1658478"/>
            <a:ext cx="2891435" cy="216024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359" y="3995529"/>
            <a:ext cx="2916834" cy="218762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8267" y="1658478"/>
            <a:ext cx="2880320" cy="216024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9552" y="3982935"/>
            <a:ext cx="2933627" cy="220022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287"/>
          <a:stretch/>
        </p:blipFill>
        <p:spPr>
          <a:xfrm>
            <a:off x="6334707" y="1672917"/>
            <a:ext cx="2565629" cy="2156794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620" y="3982935"/>
            <a:ext cx="2572079" cy="22170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2939" y="332656"/>
            <a:ext cx="8229600" cy="1143000"/>
          </a:xfrm>
        </p:spPr>
        <p:txBody>
          <a:bodyPr>
            <a:normAutofit/>
          </a:bodyPr>
          <a:lstStyle/>
          <a:p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Дивизионный этап по легкой </a:t>
            </a:r>
            <a:r>
              <a:rPr lang="ru-RU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ателике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91275" y="6167468"/>
            <a:ext cx="83529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Команда девушек и юношей 5 - 8 </a:t>
            </a:r>
            <a:r>
              <a:rPr lang="ru-RU" dirty="0" err="1" smtClean="0"/>
              <a:t>кл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8308" y="1589314"/>
            <a:ext cx="6738862" cy="446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145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2939" y="332656"/>
            <a:ext cx="8229600" cy="1143000"/>
          </a:xfrm>
        </p:spPr>
        <p:txBody>
          <a:bodyPr>
            <a:normAutofit/>
          </a:bodyPr>
          <a:lstStyle/>
          <a:p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Футбол в рамках спартакиады ШСК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91275" y="6237312"/>
            <a:ext cx="83529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Команда юношей 9 – 11 </a:t>
            </a:r>
            <a:r>
              <a:rPr lang="ru-RU" dirty="0" err="1" smtClean="0"/>
              <a:t>кл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565143"/>
            <a:ext cx="5970681" cy="4478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412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9125" y="704088"/>
            <a:ext cx="8229600" cy="744898"/>
          </a:xfrm>
        </p:spPr>
        <p:txBody>
          <a:bodyPr>
            <a:normAutofit fontScale="90000"/>
          </a:bodyPr>
          <a:lstStyle/>
          <a:p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Баскетбол в рамках спартакиады ШСК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3014" y="6063349"/>
            <a:ext cx="8424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Команды девушек 5 – 8 </a:t>
            </a:r>
            <a:r>
              <a:rPr lang="ru-RU" dirty="0" err="1" smtClean="0"/>
              <a:t>кл</a:t>
            </a:r>
            <a:r>
              <a:rPr lang="ru-RU" dirty="0" smtClean="0"/>
              <a:t>, 9 -11 </a:t>
            </a:r>
            <a:r>
              <a:rPr lang="ru-RU" dirty="0" err="1" smtClean="0"/>
              <a:t>кл</a:t>
            </a:r>
            <a:endParaRPr lang="ru-RU" dirty="0" smtClean="0"/>
          </a:p>
          <a:p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0" t="8202" r="5058" b="8133"/>
          <a:stretch/>
        </p:blipFill>
        <p:spPr>
          <a:xfrm>
            <a:off x="457200" y="1919964"/>
            <a:ext cx="2880320" cy="3672409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4" r="16925"/>
          <a:stretch/>
        </p:blipFill>
        <p:spPr>
          <a:xfrm>
            <a:off x="3491880" y="1877901"/>
            <a:ext cx="5416845" cy="37565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2939" y="33265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Волейбол в рамках спартакиады ШСК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9552" y="6165304"/>
            <a:ext cx="83529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Команда девушек 5 – 8 </a:t>
            </a:r>
            <a:r>
              <a:rPr lang="ru-RU" dirty="0" err="1" smtClean="0"/>
              <a:t>кл</a:t>
            </a:r>
            <a:r>
              <a:rPr lang="ru-RU" dirty="0" smtClean="0"/>
              <a:t>, 9 – 11 </a:t>
            </a:r>
            <a:r>
              <a:rPr lang="ru-RU" smtClean="0"/>
              <a:t>кл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625761"/>
            <a:ext cx="5852582" cy="438943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2939" y="33265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Волейбол в рамках спартакиады ШСК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91275" y="6021288"/>
            <a:ext cx="83529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Команда девушек и юношей 9 – 11 </a:t>
            </a:r>
            <a:r>
              <a:rPr lang="ru-RU" dirty="0" err="1" smtClean="0"/>
              <a:t>кл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213992"/>
            <a:ext cx="4283968" cy="321297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739" y="2186608"/>
            <a:ext cx="4320480" cy="324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899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ru-RU" sz="6000" b="1" dirty="0" smtClean="0">
                <a:latin typeface="Garamond" pitchFamily="18" charset="0"/>
              </a:rPr>
              <a:t>Наша эмблема</a:t>
            </a:r>
            <a:endParaRPr lang="ru-RU" sz="6000" b="1" dirty="0">
              <a:latin typeface="Garamond" pitchFamily="18" charset="0"/>
            </a:endParaRPr>
          </a:p>
        </p:txBody>
      </p:sp>
      <p:pic>
        <p:nvPicPr>
          <p:cNvPr id="4" name="Содержимое 3" descr="blogger contest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835696" y="1772816"/>
            <a:ext cx="5544616" cy="469559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16632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Лыжные гонки</a:t>
            </a:r>
            <a:b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рамках спартакиады ШСК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112358" y="5517232"/>
            <a:ext cx="4680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Команда мальчиков и девочек 1 – 4 класс</a:t>
            </a:r>
          </a:p>
          <a:p>
            <a:pPr algn="ctr"/>
            <a:r>
              <a:rPr lang="ru-RU" dirty="0" smtClean="0"/>
              <a:t>Команда мальчиков </a:t>
            </a:r>
            <a:r>
              <a:rPr lang="ru-RU" dirty="0"/>
              <a:t>и девочек</a:t>
            </a:r>
            <a:r>
              <a:rPr lang="ru-RU" dirty="0" smtClean="0"/>
              <a:t>  5 – 8 </a:t>
            </a:r>
            <a:r>
              <a:rPr lang="ru-RU" dirty="0" err="1" smtClean="0"/>
              <a:t>кл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83" b="5765"/>
          <a:stretch/>
        </p:blipFill>
        <p:spPr>
          <a:xfrm>
            <a:off x="225015" y="1412776"/>
            <a:ext cx="3540718" cy="309634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01" r="9460" b="19552"/>
          <a:stretch/>
        </p:blipFill>
        <p:spPr>
          <a:xfrm>
            <a:off x="225015" y="4055755"/>
            <a:ext cx="3540718" cy="261360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2358" y="1412776"/>
            <a:ext cx="4653279" cy="3489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884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9665" y="33265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Дивизионный этап по лыжным гонкам 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43985" y="5661248"/>
            <a:ext cx="83529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Команда девочек и мальчиков 5 – 8 </a:t>
            </a:r>
            <a:r>
              <a:rPr lang="ru-RU" dirty="0" err="1" smtClean="0"/>
              <a:t>кл</a:t>
            </a:r>
            <a:endParaRPr lang="ru-RU" dirty="0" smtClean="0"/>
          </a:p>
          <a:p>
            <a:pPr algn="ctr"/>
            <a:r>
              <a:rPr lang="ru-RU" dirty="0" smtClean="0"/>
              <a:t>г. Онега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3" t="12766" r="12234"/>
          <a:stretch/>
        </p:blipFill>
        <p:spPr>
          <a:xfrm>
            <a:off x="323528" y="2020280"/>
            <a:ext cx="4209835" cy="338437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0" r="8224"/>
          <a:stretch/>
        </p:blipFill>
        <p:spPr>
          <a:xfrm>
            <a:off x="4620449" y="2020280"/>
            <a:ext cx="4032448" cy="338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396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9665" y="33265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Региональный этап по лыжным гонкам 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1548680" y="5597278"/>
            <a:ext cx="83529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Команда девочек и мальчиков 5 – 8 </a:t>
            </a:r>
            <a:r>
              <a:rPr lang="ru-RU" dirty="0" err="1" smtClean="0"/>
              <a:t>кл</a:t>
            </a:r>
            <a:endParaRPr lang="ru-RU" dirty="0" smtClean="0"/>
          </a:p>
          <a:p>
            <a:pPr algn="ctr"/>
            <a:r>
              <a:rPr lang="ru-RU" dirty="0"/>
              <a:t>п</a:t>
            </a:r>
            <a:r>
              <a:rPr lang="ru-RU" dirty="0" smtClean="0"/>
              <a:t>. Шангалы, Малиновка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129"/>
          <a:stretch/>
        </p:blipFill>
        <p:spPr>
          <a:xfrm>
            <a:off x="438511" y="1691516"/>
            <a:ext cx="4421521" cy="368990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01" t="8000" r="21651" b="8000"/>
          <a:stretch/>
        </p:blipFill>
        <p:spPr>
          <a:xfrm>
            <a:off x="5149530" y="1662172"/>
            <a:ext cx="3729735" cy="4387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427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0933" y="260648"/>
            <a:ext cx="8963067" cy="1143000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«Поморье выбирает ГТО»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45854" y="5877272"/>
            <a:ext cx="81369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 smtClean="0"/>
              <a:t>Невидомская</a:t>
            </a:r>
            <a:r>
              <a:rPr lang="ru-RU" dirty="0" smtClean="0"/>
              <a:t> Дарина 10а – 2 место</a:t>
            </a:r>
          </a:p>
          <a:p>
            <a:pPr algn="ctr"/>
            <a:r>
              <a:rPr lang="ru-RU" dirty="0" smtClean="0"/>
              <a:t>Жданов Матвей 10б – 1 место  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33" y="2136933"/>
            <a:ext cx="4316711" cy="323753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2873" y="2136933"/>
            <a:ext cx="4316710" cy="3237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465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903" y="-243408"/>
            <a:ext cx="8963067" cy="1143000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«Веселые старты» в рамках РДШ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7354" y="6136959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Команда </a:t>
            </a:r>
            <a:r>
              <a:rPr lang="ru-RU" dirty="0" smtClean="0"/>
              <a:t> </a:t>
            </a:r>
            <a:r>
              <a:rPr lang="ru-RU" dirty="0" smtClean="0"/>
              <a:t>1 – 4 </a:t>
            </a:r>
            <a:r>
              <a:rPr lang="ru-RU" dirty="0" err="1" smtClean="0"/>
              <a:t>кл</a:t>
            </a:r>
            <a:r>
              <a:rPr lang="ru-RU" dirty="0" smtClean="0"/>
              <a:t> </a:t>
            </a:r>
            <a:endParaRPr lang="ru-RU" dirty="0" smtClean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247269"/>
            <a:ext cx="2880320" cy="472667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1124744"/>
            <a:ext cx="3899925" cy="292494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610608"/>
            <a:ext cx="4056451" cy="3042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987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999" y="39363"/>
            <a:ext cx="8963067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Школьная баскетбольная лига </a:t>
            </a:r>
            <a:br>
              <a:rPr lang="ru-RU" sz="4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«КЭС – </a:t>
            </a:r>
            <a:r>
              <a:rPr lang="ru-RU" sz="4000" dirty="0" err="1" smtClean="0">
                <a:latin typeface="Times New Roman" pitchFamily="18" charset="0"/>
                <a:cs typeface="Times New Roman" pitchFamily="18" charset="0"/>
              </a:rPr>
              <a:t>баскет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76056" y="4797152"/>
            <a:ext cx="2880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Команда юношей 9 – 11 </a:t>
            </a:r>
            <a:r>
              <a:rPr lang="ru-RU" dirty="0" err="1" smtClean="0"/>
              <a:t>кл</a:t>
            </a:r>
            <a:r>
              <a:rPr lang="ru-RU" dirty="0" smtClean="0"/>
              <a:t>  </a:t>
            </a:r>
            <a:endParaRPr lang="ru-RU" dirty="0" smtClean="0"/>
          </a:p>
          <a:p>
            <a:pPr algn="ctr"/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50" t="19095" r="23226" b="6020"/>
          <a:stretch/>
        </p:blipFill>
        <p:spPr>
          <a:xfrm>
            <a:off x="323528" y="2780928"/>
            <a:ext cx="3933665" cy="354029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2" t="21472" r="19288" b="9586"/>
          <a:stretch/>
        </p:blipFill>
        <p:spPr>
          <a:xfrm>
            <a:off x="4427984" y="1412776"/>
            <a:ext cx="4392488" cy="3032908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-314807" y="187450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/>
              <a:t>Команда </a:t>
            </a:r>
            <a:r>
              <a:rPr lang="ru-RU" dirty="0" smtClean="0"/>
              <a:t>девушек 9 – 11 </a:t>
            </a:r>
            <a:r>
              <a:rPr lang="ru-RU" dirty="0" err="1" smtClean="0"/>
              <a:t>кл</a:t>
            </a:r>
            <a:r>
              <a:rPr lang="ru-RU" dirty="0" smtClean="0"/>
              <a:t> </a:t>
            </a:r>
            <a:endParaRPr lang="ru-RU" dirty="0"/>
          </a:p>
          <a:p>
            <a:pPr algn="ctr"/>
            <a:r>
              <a:rPr lang="ru-R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65585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903" y="-243408"/>
            <a:ext cx="8963067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Первомайская легкоатлетическая эстафета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156177" y="4869160"/>
            <a:ext cx="28803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Команда девушек </a:t>
            </a:r>
          </a:p>
          <a:p>
            <a:pPr algn="ctr"/>
            <a:r>
              <a:rPr lang="ru-RU" dirty="0" smtClean="0"/>
              <a:t> 1 место</a:t>
            </a:r>
          </a:p>
          <a:p>
            <a:pPr algn="ctr"/>
            <a:r>
              <a:rPr lang="ru-RU" dirty="0" smtClean="0"/>
              <a:t>Команда юношей  </a:t>
            </a:r>
          </a:p>
          <a:p>
            <a:pPr algn="ctr"/>
            <a:r>
              <a:rPr lang="ru-RU" dirty="0" smtClean="0"/>
              <a:t> 2 место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3" r="14563" b="1000"/>
          <a:stretch/>
        </p:blipFill>
        <p:spPr>
          <a:xfrm>
            <a:off x="439193" y="1196752"/>
            <a:ext cx="4219121" cy="304443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1" t="27641" r="29525" b="27642"/>
          <a:stretch/>
        </p:blipFill>
        <p:spPr>
          <a:xfrm>
            <a:off x="449727" y="4363363"/>
            <a:ext cx="5616624" cy="230425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5" r="18500" b="8002"/>
          <a:stretch/>
        </p:blipFill>
        <p:spPr>
          <a:xfrm>
            <a:off x="4860032" y="1217068"/>
            <a:ext cx="4113866" cy="3003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783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600" b="1" dirty="0" smtClean="0"/>
              <a:t>Протокол спартакиады учащихся образовательных учреждений</a:t>
            </a:r>
            <a:br>
              <a:rPr lang="ru-RU" sz="3600" b="1" dirty="0" smtClean="0"/>
            </a:br>
            <a:r>
              <a:rPr lang="ru-RU" sz="3600" b="1" dirty="0" smtClean="0"/>
              <a:t> в 2022-2023 гг.</a:t>
            </a:r>
            <a:endParaRPr lang="ru-RU" sz="3600" b="1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56474268"/>
              </p:ext>
            </p:extLst>
          </p:nvPr>
        </p:nvGraphicFramePr>
        <p:xfrm>
          <a:off x="338812" y="1988840"/>
          <a:ext cx="8553668" cy="31253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4221"/>
                <a:gridCol w="573891"/>
                <a:gridCol w="563589"/>
                <a:gridCol w="590164"/>
                <a:gridCol w="655110"/>
                <a:gridCol w="524088"/>
                <a:gridCol w="655110"/>
                <a:gridCol w="524088"/>
                <a:gridCol w="622356"/>
                <a:gridCol w="491333"/>
                <a:gridCol w="786132"/>
                <a:gridCol w="564694"/>
                <a:gridCol w="576064"/>
                <a:gridCol w="992828"/>
              </a:tblGrid>
              <a:tr h="712617">
                <a:tc gridSpan="14"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2004 – 2007 г.р.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799551">
                <a:tc gridSpan="2">
                  <a:txBody>
                    <a:bodyPr/>
                    <a:lstStyle/>
                    <a:p>
                      <a:pPr algn="ctr"/>
                      <a:r>
                        <a:rPr lang="ru-RU" sz="1700" dirty="0" smtClean="0"/>
                        <a:t>Кросс</a:t>
                      </a:r>
                      <a:endParaRPr lang="ru-RU" sz="17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700" dirty="0" smtClean="0"/>
                        <a:t>Баскетбол</a:t>
                      </a:r>
                      <a:endParaRPr lang="ru-RU" sz="17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700" dirty="0" smtClean="0"/>
                        <a:t>Волейбол</a:t>
                      </a:r>
                      <a:endParaRPr lang="ru-RU" sz="17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700" dirty="0" smtClean="0"/>
                        <a:t>Лыжи</a:t>
                      </a:r>
                      <a:endParaRPr lang="ru-RU" sz="17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700" dirty="0" smtClean="0"/>
                        <a:t>Настольный</a:t>
                      </a:r>
                      <a:r>
                        <a:rPr lang="ru-RU" sz="1700" baseline="0" dirty="0" smtClean="0"/>
                        <a:t> теннис</a:t>
                      </a:r>
                      <a:endParaRPr lang="ru-RU" sz="17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700" dirty="0" err="1" smtClean="0"/>
                        <a:t>Гим</a:t>
                      </a:r>
                      <a:r>
                        <a:rPr lang="ru-RU" sz="1700" dirty="0" smtClean="0"/>
                        <a:t>-ка</a:t>
                      </a:r>
                    </a:p>
                    <a:p>
                      <a:pPr algn="ctr"/>
                      <a:endParaRPr lang="ru-RU" sz="17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700" dirty="0" smtClean="0"/>
                        <a:t>1 майская эстафета</a:t>
                      </a:r>
                      <a:endParaRPr lang="ru-RU" sz="17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u="sng" dirty="0" smtClean="0"/>
                        <a:t>Место</a:t>
                      </a:r>
                      <a:endParaRPr lang="ru-RU" b="1" u="sng" dirty="0"/>
                    </a:p>
                  </a:txBody>
                  <a:tcPr/>
                </a:tc>
              </a:tr>
              <a:tr h="712617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м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д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м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д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м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д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м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д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м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д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м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д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831388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u="sng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2400" b="1" u="sng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одержимое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94529222"/>
              </p:ext>
            </p:extLst>
          </p:nvPr>
        </p:nvGraphicFramePr>
        <p:xfrm>
          <a:off x="251520" y="188640"/>
          <a:ext cx="8640959" cy="30561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8514"/>
                <a:gridCol w="643614"/>
                <a:gridCol w="720080"/>
                <a:gridCol w="720080"/>
                <a:gridCol w="504056"/>
                <a:gridCol w="509482"/>
                <a:gridCol w="789375"/>
                <a:gridCol w="861383"/>
                <a:gridCol w="1152128"/>
                <a:gridCol w="576064"/>
                <a:gridCol w="576064"/>
                <a:gridCol w="1080119"/>
              </a:tblGrid>
              <a:tr h="712617">
                <a:tc gridSpan="12"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2008 – 2011 г.р.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799551">
                <a:tc gridSpan="2"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Кросс</a:t>
                      </a:r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Баскетбол</a:t>
                      </a:r>
                      <a:endParaRPr lang="ru-RU" sz="18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Лыжи</a:t>
                      </a:r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Настольный теннис</a:t>
                      </a:r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Гим-ка</a:t>
                      </a:r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4-борье </a:t>
                      </a:r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u="sng" dirty="0" smtClean="0"/>
                        <a:t>Место</a:t>
                      </a:r>
                      <a:endParaRPr lang="ru-RU" b="1" u="sng" dirty="0"/>
                    </a:p>
                  </a:txBody>
                  <a:tcPr/>
                </a:tc>
              </a:tr>
              <a:tr h="712617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м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д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м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д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м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д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м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д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м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д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831388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1-2</a:t>
                      </a:r>
                      <a:endParaRPr lang="ru-RU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  <a:endParaRPr lang="ru-RU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u="sng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2400" b="1" u="sng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3" name="Содержимое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25238536"/>
              </p:ext>
            </p:extLst>
          </p:nvPr>
        </p:nvGraphicFramePr>
        <p:xfrm>
          <a:off x="251520" y="3429000"/>
          <a:ext cx="8640960" cy="23435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4062"/>
                <a:gridCol w="1218797"/>
                <a:gridCol w="1305854"/>
                <a:gridCol w="1915253"/>
                <a:gridCol w="1915253"/>
                <a:gridCol w="1131741"/>
              </a:tblGrid>
              <a:tr h="712617">
                <a:tc gridSpan="6"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1 - 4 кл.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799551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Кросс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Лыжи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Гим-ка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Скиппинг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Русские шашки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u="sng" dirty="0" smtClean="0"/>
                        <a:t>Место</a:t>
                      </a:r>
                      <a:endParaRPr lang="ru-RU" b="1" u="sng" dirty="0"/>
                    </a:p>
                  </a:txBody>
                  <a:tcPr/>
                </a:tc>
              </a:tr>
              <a:tr h="831388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u="sng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2400" b="1" u="sng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325200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Комплексный зачет спартакиады в 2022-2023 гг.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41607784"/>
              </p:ext>
            </p:extLst>
          </p:nvPr>
        </p:nvGraphicFramePr>
        <p:xfrm>
          <a:off x="467542" y="274971"/>
          <a:ext cx="8064897" cy="6373461"/>
        </p:xfrm>
        <a:graphic>
          <a:graphicData uri="http://schemas.openxmlformats.org/drawingml/2006/table">
            <a:tbl>
              <a:tblPr/>
              <a:tblGrid>
                <a:gridCol w="1744263"/>
                <a:gridCol w="1481358"/>
                <a:gridCol w="1612811"/>
                <a:gridCol w="1612811"/>
                <a:gridCol w="1613654"/>
              </a:tblGrid>
              <a:tr h="23435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Calibri"/>
                          <a:cs typeface="Times New Roman"/>
                        </a:rPr>
                        <a:t>ОО учреждение</a:t>
                      </a:r>
                      <a:endParaRPr lang="ru-RU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681" marR="456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Calibri"/>
                          <a:cs typeface="Times New Roman"/>
                        </a:rPr>
                        <a:t>1 – 4 классы</a:t>
                      </a:r>
                      <a:endParaRPr lang="ru-RU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681" marR="456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Calibri"/>
                          <a:cs typeface="Times New Roman"/>
                        </a:rPr>
                        <a:t>5 -8 классы</a:t>
                      </a:r>
                      <a:endParaRPr lang="ru-RU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681" marR="456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Calibri"/>
                          <a:cs typeface="Times New Roman"/>
                        </a:rPr>
                        <a:t>9 – 11 классы</a:t>
                      </a:r>
                      <a:endParaRPr lang="ru-RU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681" marR="456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Calibri"/>
                          <a:cs typeface="Times New Roman"/>
                        </a:rPr>
                        <a:t>Место </a:t>
                      </a:r>
                      <a:endParaRPr lang="ru-RU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681" marR="456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244452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300" dirty="0">
                          <a:latin typeface="Times New Roman"/>
                          <a:ea typeface="Calibri"/>
                          <a:cs typeface="Times New Roman"/>
                        </a:rPr>
                        <a:t>МАОУ «СП №1»</a:t>
                      </a:r>
                      <a:endParaRPr lang="ru-RU" sz="13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681" marR="456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  <a:endParaRPr lang="ru-RU" sz="13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681" marR="456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13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5681" marR="456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13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5681" marR="456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13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5681" marR="456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4359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300" dirty="0">
                          <a:latin typeface="Times New Roman"/>
                          <a:ea typeface="Calibri"/>
                          <a:cs typeface="Times New Roman"/>
                        </a:rPr>
                        <a:t>МАОУ СОШ №2</a:t>
                      </a:r>
                      <a:endParaRPr lang="ru-RU" sz="13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681" marR="456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latin typeface="Calibri"/>
                          <a:ea typeface="Calibri"/>
                          <a:cs typeface="Times New Roman"/>
                        </a:rPr>
                        <a:t>11</a:t>
                      </a:r>
                      <a:endParaRPr lang="ru-RU" sz="13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681" marR="456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latin typeface="Calibri"/>
                          <a:ea typeface="Calibri"/>
                          <a:cs typeface="Times New Roman"/>
                        </a:rPr>
                        <a:t>11</a:t>
                      </a:r>
                      <a:endParaRPr lang="ru-RU" sz="13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681" marR="456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13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681" marR="456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latin typeface="Calibri"/>
                          <a:ea typeface="Calibri"/>
                          <a:cs typeface="Times New Roman"/>
                        </a:rPr>
                        <a:t>7</a:t>
                      </a:r>
                      <a:endParaRPr lang="ru-RU" sz="13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681" marR="456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435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300">
                          <a:latin typeface="Times New Roman"/>
                          <a:ea typeface="Calibri"/>
                          <a:cs typeface="Times New Roman"/>
                        </a:rPr>
                        <a:t>МБОУ СОШ №3</a:t>
                      </a:r>
                      <a:endParaRPr lang="ru-RU" sz="13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681" marR="456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latin typeface="Calibri"/>
                          <a:ea typeface="Calibri"/>
                          <a:cs typeface="Times New Roman"/>
                        </a:rPr>
                        <a:t>20</a:t>
                      </a:r>
                      <a:endParaRPr lang="ru-RU" sz="13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681" marR="456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latin typeface="Calibri"/>
                          <a:ea typeface="Calibri"/>
                          <a:cs typeface="Times New Roman"/>
                        </a:rPr>
                        <a:t>24</a:t>
                      </a:r>
                      <a:endParaRPr lang="ru-RU" sz="13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681" marR="456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13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681" marR="456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13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681" marR="456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435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300">
                          <a:latin typeface="Times New Roman"/>
                          <a:ea typeface="Calibri"/>
                          <a:cs typeface="Times New Roman"/>
                        </a:rPr>
                        <a:t>МБОУ СОШ №5</a:t>
                      </a:r>
                      <a:endParaRPr lang="ru-RU" sz="13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681" marR="456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latin typeface="Calibri"/>
                          <a:ea typeface="Calibri"/>
                          <a:cs typeface="Times New Roman"/>
                        </a:rPr>
                        <a:t>19</a:t>
                      </a:r>
                      <a:endParaRPr lang="ru-RU" sz="13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681" marR="456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latin typeface="Calibri"/>
                          <a:ea typeface="Calibri"/>
                          <a:cs typeface="Times New Roman"/>
                        </a:rPr>
                        <a:t>16</a:t>
                      </a:r>
                      <a:endParaRPr lang="ru-RU" sz="13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681" marR="456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latin typeface="Times New Roman"/>
                          <a:ea typeface="Calibri"/>
                          <a:cs typeface="Times New Roman"/>
                        </a:rPr>
                        <a:t>18</a:t>
                      </a:r>
                      <a:endParaRPr lang="ru-RU" sz="13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681" marR="456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latin typeface="Calibri"/>
                          <a:ea typeface="Calibri"/>
                          <a:cs typeface="Times New Roman"/>
                        </a:rPr>
                        <a:t>14</a:t>
                      </a:r>
                      <a:endParaRPr lang="ru-RU" sz="13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681" marR="456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435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1" u="sng" baseline="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МАОУ СОШ №6</a:t>
                      </a:r>
                      <a:endParaRPr lang="ru-RU" sz="1400" baseline="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681" marR="456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1" baseline="0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  <a:endParaRPr lang="ru-RU" sz="1400" b="1" baseline="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681" marR="456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1" baseline="0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  <a:endParaRPr lang="ru-RU" sz="1400" b="1" baseline="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681" marR="456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1" u="none" baseline="0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400" b="1" u="none" baseline="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681" marR="456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1" baseline="0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  <a:endParaRPr lang="ru-RU" sz="1400" b="1" baseline="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681" marR="456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23435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300" dirty="0">
                          <a:latin typeface="Times New Roman"/>
                          <a:ea typeface="Calibri"/>
                          <a:cs typeface="Times New Roman"/>
                        </a:rPr>
                        <a:t>МБОУ ГГ №8</a:t>
                      </a:r>
                      <a:endParaRPr lang="ru-RU" sz="13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681" marR="456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latin typeface="Calibri"/>
                          <a:ea typeface="Calibri"/>
                          <a:cs typeface="Times New Roman"/>
                        </a:rPr>
                        <a:t>4</a:t>
                      </a:r>
                      <a:endParaRPr lang="ru-RU" sz="13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681" marR="456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latin typeface="Calibri"/>
                          <a:ea typeface="Calibri"/>
                          <a:cs typeface="Times New Roman"/>
                        </a:rPr>
                        <a:t>14</a:t>
                      </a:r>
                      <a:endParaRPr lang="ru-RU" sz="13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681" marR="456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latin typeface="Calibri"/>
                          <a:ea typeface="Calibri"/>
                          <a:cs typeface="Times New Roman"/>
                        </a:rPr>
                        <a:t>16</a:t>
                      </a:r>
                      <a:endParaRPr lang="ru-RU" sz="13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681" marR="456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latin typeface="Calibri"/>
                          <a:ea typeface="Calibri"/>
                          <a:cs typeface="Times New Roman"/>
                        </a:rPr>
                        <a:t>9</a:t>
                      </a:r>
                      <a:endParaRPr lang="ru-RU" sz="13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681" marR="456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435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300">
                          <a:latin typeface="Times New Roman"/>
                          <a:ea typeface="Calibri"/>
                          <a:cs typeface="Times New Roman"/>
                        </a:rPr>
                        <a:t>МБОУ СОШ №9</a:t>
                      </a:r>
                      <a:endParaRPr lang="ru-RU" sz="13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681" marR="456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latin typeface="Calibri"/>
                          <a:ea typeface="Calibri"/>
                          <a:cs typeface="Times New Roman"/>
                        </a:rPr>
                        <a:t>24</a:t>
                      </a:r>
                      <a:endParaRPr lang="ru-RU" sz="13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681" marR="456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latin typeface="Calibri"/>
                          <a:ea typeface="Calibri"/>
                          <a:cs typeface="Times New Roman"/>
                        </a:rPr>
                        <a:t>20</a:t>
                      </a:r>
                      <a:endParaRPr lang="ru-RU" sz="13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681" marR="456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latin typeface="Calibri"/>
                          <a:ea typeface="Calibri"/>
                          <a:cs typeface="Times New Roman"/>
                        </a:rPr>
                        <a:t>17</a:t>
                      </a:r>
                      <a:endParaRPr lang="ru-RU" sz="13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681" marR="456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latin typeface="Calibri"/>
                          <a:ea typeface="Calibri"/>
                          <a:cs typeface="Times New Roman"/>
                        </a:rPr>
                        <a:t>20</a:t>
                      </a:r>
                      <a:endParaRPr lang="ru-RU" sz="13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681" marR="456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435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300">
                          <a:latin typeface="Times New Roman"/>
                          <a:ea typeface="Calibri"/>
                          <a:cs typeface="Times New Roman"/>
                        </a:rPr>
                        <a:t>МБОУ МКШ</a:t>
                      </a:r>
                      <a:endParaRPr lang="ru-RU" sz="13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681" marR="456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latin typeface="Calibri"/>
                          <a:ea typeface="Calibri"/>
                          <a:cs typeface="Times New Roman"/>
                        </a:rPr>
                        <a:t>7</a:t>
                      </a:r>
                      <a:endParaRPr lang="ru-RU" sz="13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681" marR="456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latin typeface="Calibri"/>
                          <a:ea typeface="Calibri"/>
                          <a:cs typeface="Times New Roman"/>
                        </a:rPr>
                        <a:t>7</a:t>
                      </a:r>
                      <a:endParaRPr lang="ru-RU" sz="13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681" marR="456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latin typeface="Calibri"/>
                          <a:ea typeface="Calibri"/>
                          <a:cs typeface="Times New Roman"/>
                        </a:rPr>
                        <a:t>4</a:t>
                      </a:r>
                      <a:endParaRPr lang="ru-RU" sz="13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681" marR="456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  <a:endParaRPr lang="ru-RU" sz="13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681" marR="456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435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300">
                          <a:latin typeface="Times New Roman"/>
                          <a:ea typeface="Calibri"/>
                          <a:cs typeface="Times New Roman"/>
                        </a:rPr>
                        <a:t>МБОУ СОШ №11</a:t>
                      </a:r>
                      <a:endParaRPr lang="ru-RU" sz="13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681" marR="456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latin typeface="Calibri"/>
                          <a:ea typeface="Calibri"/>
                          <a:cs typeface="Times New Roman"/>
                        </a:rPr>
                        <a:t>18</a:t>
                      </a:r>
                      <a:endParaRPr lang="ru-RU" sz="13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681" marR="456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latin typeface="Calibri"/>
                          <a:ea typeface="Calibri"/>
                          <a:cs typeface="Times New Roman"/>
                        </a:rPr>
                        <a:t>18</a:t>
                      </a:r>
                      <a:endParaRPr lang="ru-RU" sz="13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681" marR="456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latin typeface="Calibri"/>
                          <a:ea typeface="Calibri"/>
                          <a:cs typeface="Times New Roman"/>
                        </a:rPr>
                        <a:t>19</a:t>
                      </a:r>
                      <a:endParaRPr lang="ru-RU" sz="13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681" marR="456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latin typeface="Calibri"/>
                          <a:ea typeface="Calibri"/>
                          <a:cs typeface="Times New Roman"/>
                        </a:rPr>
                        <a:t>15</a:t>
                      </a:r>
                      <a:endParaRPr lang="ru-RU" sz="13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681" marR="456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435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300">
                          <a:latin typeface="Times New Roman"/>
                          <a:ea typeface="Calibri"/>
                          <a:cs typeface="Times New Roman"/>
                        </a:rPr>
                        <a:t>МБОУ СОШ №12</a:t>
                      </a:r>
                      <a:endParaRPr lang="ru-RU" sz="13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681" marR="456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latin typeface="Calibri"/>
                          <a:ea typeface="Calibri"/>
                          <a:cs typeface="Times New Roman"/>
                        </a:rPr>
                        <a:t>23</a:t>
                      </a:r>
                      <a:endParaRPr lang="ru-RU" sz="13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681" marR="456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latin typeface="Calibri"/>
                          <a:ea typeface="Calibri"/>
                          <a:cs typeface="Times New Roman"/>
                        </a:rPr>
                        <a:t>22</a:t>
                      </a:r>
                      <a:endParaRPr lang="ru-RU" sz="13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681" marR="456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latin typeface="Calibri"/>
                          <a:ea typeface="Calibri"/>
                          <a:cs typeface="Times New Roman"/>
                        </a:rPr>
                        <a:t>12</a:t>
                      </a:r>
                      <a:endParaRPr lang="ru-RU" sz="13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681" marR="456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latin typeface="Calibri"/>
                          <a:ea typeface="Calibri"/>
                          <a:cs typeface="Times New Roman"/>
                        </a:rPr>
                        <a:t>19</a:t>
                      </a:r>
                      <a:endParaRPr lang="ru-RU" sz="13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681" marR="456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435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300">
                          <a:latin typeface="Times New Roman"/>
                          <a:ea typeface="Calibri"/>
                          <a:cs typeface="Times New Roman"/>
                        </a:rPr>
                        <a:t>МБОУ СОШ №13</a:t>
                      </a:r>
                      <a:endParaRPr lang="ru-RU" sz="13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681" marR="456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latin typeface="Calibri"/>
                          <a:ea typeface="Calibri"/>
                          <a:cs typeface="Times New Roman"/>
                        </a:rPr>
                        <a:t>9</a:t>
                      </a:r>
                      <a:endParaRPr lang="ru-RU" sz="13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681" marR="456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latin typeface="Calibri"/>
                          <a:ea typeface="Calibri"/>
                          <a:cs typeface="Times New Roman"/>
                        </a:rPr>
                        <a:t>5</a:t>
                      </a:r>
                      <a:endParaRPr lang="ru-RU" sz="13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681" marR="456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latin typeface="Calibri"/>
                          <a:ea typeface="Calibri"/>
                          <a:cs typeface="Times New Roman"/>
                        </a:rPr>
                        <a:t>7</a:t>
                      </a:r>
                      <a:endParaRPr lang="ru-RU" sz="13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681" marR="456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  <a:endParaRPr lang="ru-RU" sz="13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681" marR="456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445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300">
                          <a:latin typeface="Times New Roman"/>
                          <a:ea typeface="Calibri"/>
                          <a:cs typeface="Times New Roman"/>
                        </a:rPr>
                        <a:t>МБОУ СГГ</a:t>
                      </a:r>
                      <a:endParaRPr lang="ru-RU" sz="13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681" marR="456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13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5681" marR="456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latin typeface="Calibri"/>
                          <a:ea typeface="Calibri"/>
                          <a:cs typeface="Times New Roman"/>
                        </a:rPr>
                        <a:t>6</a:t>
                      </a:r>
                      <a:endParaRPr lang="ru-RU" sz="13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681" marR="456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latin typeface="Calibri"/>
                          <a:ea typeface="Calibri"/>
                          <a:cs typeface="Times New Roman"/>
                        </a:rPr>
                        <a:t>5</a:t>
                      </a:r>
                      <a:endParaRPr lang="ru-RU" sz="13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681" marR="456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13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5681" marR="456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435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300">
                          <a:latin typeface="Times New Roman"/>
                          <a:ea typeface="Calibri"/>
                          <a:cs typeface="Times New Roman"/>
                        </a:rPr>
                        <a:t>МБОУ СОШ №16</a:t>
                      </a:r>
                      <a:endParaRPr lang="ru-RU" sz="13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681" marR="456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latin typeface="Calibri"/>
                          <a:ea typeface="Calibri"/>
                          <a:cs typeface="Times New Roman"/>
                        </a:rPr>
                        <a:t>16</a:t>
                      </a:r>
                      <a:endParaRPr lang="ru-RU" sz="13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681" marR="456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latin typeface="Calibri"/>
                          <a:ea typeface="Calibri"/>
                          <a:cs typeface="Times New Roman"/>
                        </a:rPr>
                        <a:t>21</a:t>
                      </a:r>
                      <a:endParaRPr lang="ru-RU" sz="13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681" marR="456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latin typeface="Calibri"/>
                          <a:ea typeface="Calibri"/>
                          <a:cs typeface="Times New Roman"/>
                        </a:rPr>
                        <a:t>20</a:t>
                      </a:r>
                      <a:endParaRPr lang="ru-RU" sz="13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681" marR="456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latin typeface="Calibri"/>
                          <a:ea typeface="Calibri"/>
                          <a:cs typeface="Times New Roman"/>
                        </a:rPr>
                        <a:t>16</a:t>
                      </a:r>
                      <a:endParaRPr lang="ru-RU" sz="13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681" marR="456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445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300">
                          <a:latin typeface="Times New Roman"/>
                          <a:ea typeface="Calibri"/>
                          <a:cs typeface="Times New Roman"/>
                        </a:rPr>
                        <a:t>МБОУ Лицей №17</a:t>
                      </a:r>
                      <a:endParaRPr lang="ru-RU" sz="13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681" marR="456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13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5681" marR="456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  <a:endParaRPr lang="ru-RU" sz="13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681" marR="456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  <a:endParaRPr lang="ru-RU" sz="13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681" marR="456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13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5681" marR="456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435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300" dirty="0">
                          <a:latin typeface="Times New Roman"/>
                          <a:ea typeface="Calibri"/>
                          <a:cs typeface="Times New Roman"/>
                        </a:rPr>
                        <a:t>МБОУ СОШ №19</a:t>
                      </a:r>
                      <a:endParaRPr lang="ru-RU" sz="13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681" marR="456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latin typeface="Calibri"/>
                          <a:ea typeface="Calibri"/>
                          <a:cs typeface="Times New Roman"/>
                        </a:rPr>
                        <a:t>10</a:t>
                      </a:r>
                      <a:endParaRPr lang="ru-RU" sz="13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681" marR="456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latin typeface="Calibri"/>
                          <a:ea typeface="Calibri"/>
                          <a:cs typeface="Times New Roman"/>
                        </a:rPr>
                        <a:t>10</a:t>
                      </a:r>
                      <a:endParaRPr lang="ru-RU" sz="13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681" marR="456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latin typeface="Calibri"/>
                          <a:ea typeface="Calibri"/>
                          <a:cs typeface="Times New Roman"/>
                        </a:rPr>
                        <a:t>14</a:t>
                      </a:r>
                      <a:endParaRPr lang="ru-RU" sz="13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681" marR="456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latin typeface="Calibri"/>
                          <a:ea typeface="Calibri"/>
                          <a:cs typeface="Times New Roman"/>
                        </a:rPr>
                        <a:t>10</a:t>
                      </a:r>
                      <a:endParaRPr lang="ru-RU" sz="13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681" marR="456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435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300">
                          <a:latin typeface="Times New Roman"/>
                          <a:ea typeface="Calibri"/>
                          <a:cs typeface="Times New Roman"/>
                        </a:rPr>
                        <a:t>МБОУ СОШ №20</a:t>
                      </a:r>
                      <a:endParaRPr lang="ru-RU" sz="13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681" marR="456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latin typeface="Calibri"/>
                          <a:ea typeface="Calibri"/>
                          <a:cs typeface="Times New Roman"/>
                        </a:rPr>
                        <a:t>14</a:t>
                      </a:r>
                      <a:endParaRPr lang="ru-RU" sz="13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681" marR="456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  <a:endParaRPr lang="ru-RU" sz="13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681" marR="456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latin typeface="Calibri"/>
                          <a:ea typeface="Calibri"/>
                          <a:cs typeface="Times New Roman"/>
                        </a:rPr>
                        <a:t>6</a:t>
                      </a:r>
                      <a:endParaRPr lang="ru-RU" sz="13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681" marR="456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latin typeface="Calibri"/>
                          <a:ea typeface="Calibri"/>
                          <a:cs typeface="Times New Roman"/>
                        </a:rPr>
                        <a:t>5</a:t>
                      </a:r>
                      <a:endParaRPr lang="ru-RU" sz="13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681" marR="456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435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300">
                          <a:latin typeface="Times New Roman"/>
                          <a:ea typeface="Calibri"/>
                          <a:cs typeface="Times New Roman"/>
                        </a:rPr>
                        <a:t>МБОУ СОШ №21</a:t>
                      </a:r>
                      <a:endParaRPr lang="ru-RU" sz="13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681" marR="456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latin typeface="Calibri"/>
                          <a:ea typeface="Calibri"/>
                          <a:cs typeface="Times New Roman"/>
                        </a:rPr>
                        <a:t>13</a:t>
                      </a:r>
                      <a:endParaRPr lang="ru-RU" sz="13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681" marR="456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latin typeface="Calibri"/>
                          <a:ea typeface="Calibri"/>
                          <a:cs typeface="Times New Roman"/>
                        </a:rPr>
                        <a:t>13</a:t>
                      </a:r>
                      <a:endParaRPr lang="ru-RU" sz="13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681" marR="456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latin typeface="Calibri"/>
                          <a:ea typeface="Calibri"/>
                          <a:cs typeface="Times New Roman"/>
                        </a:rPr>
                        <a:t>10</a:t>
                      </a:r>
                      <a:endParaRPr lang="ru-RU" sz="13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681" marR="456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latin typeface="Calibri"/>
                          <a:ea typeface="Calibri"/>
                          <a:cs typeface="Times New Roman"/>
                        </a:rPr>
                        <a:t>11</a:t>
                      </a:r>
                      <a:endParaRPr lang="ru-RU" sz="13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681" marR="456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435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300">
                          <a:latin typeface="Times New Roman"/>
                          <a:ea typeface="Calibri"/>
                          <a:cs typeface="Times New Roman"/>
                        </a:rPr>
                        <a:t>МБОУ СОШ №22</a:t>
                      </a:r>
                      <a:endParaRPr lang="ru-RU" sz="13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681" marR="456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latin typeface="Calibri"/>
                          <a:ea typeface="Calibri"/>
                          <a:cs typeface="Times New Roman"/>
                        </a:rPr>
                        <a:t>15</a:t>
                      </a:r>
                      <a:endParaRPr lang="ru-RU" sz="13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681" marR="456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latin typeface="Calibri"/>
                          <a:ea typeface="Calibri"/>
                          <a:cs typeface="Times New Roman"/>
                        </a:rPr>
                        <a:t>23</a:t>
                      </a:r>
                      <a:endParaRPr lang="ru-RU" sz="13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681" marR="456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latin typeface="Calibri"/>
                          <a:ea typeface="Calibri"/>
                          <a:cs typeface="Times New Roman"/>
                        </a:rPr>
                        <a:t>15</a:t>
                      </a:r>
                      <a:endParaRPr lang="ru-RU" sz="13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681" marR="456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latin typeface="Calibri"/>
                          <a:ea typeface="Calibri"/>
                          <a:cs typeface="Times New Roman"/>
                        </a:rPr>
                        <a:t>18</a:t>
                      </a:r>
                      <a:endParaRPr lang="ru-RU" sz="13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681" marR="456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435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300">
                          <a:latin typeface="Times New Roman"/>
                          <a:ea typeface="Calibri"/>
                          <a:cs typeface="Times New Roman"/>
                        </a:rPr>
                        <a:t>МБОУ СОШ №23</a:t>
                      </a:r>
                      <a:endParaRPr lang="ru-RU" sz="13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681" marR="456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latin typeface="Calibri"/>
                          <a:ea typeface="Calibri"/>
                          <a:cs typeface="Times New Roman"/>
                        </a:rPr>
                        <a:t>6</a:t>
                      </a:r>
                      <a:endParaRPr lang="ru-RU" sz="13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681" marR="456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latin typeface="Calibri"/>
                          <a:ea typeface="Calibri"/>
                          <a:cs typeface="Times New Roman"/>
                        </a:rPr>
                        <a:t>19</a:t>
                      </a:r>
                      <a:endParaRPr lang="ru-RU" sz="13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681" marR="456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latin typeface="Calibri"/>
                          <a:ea typeface="Calibri"/>
                          <a:cs typeface="Times New Roman"/>
                        </a:rPr>
                        <a:t>21</a:t>
                      </a:r>
                      <a:endParaRPr lang="ru-RU" sz="13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681" marR="456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latin typeface="Calibri"/>
                          <a:ea typeface="Calibri"/>
                          <a:cs typeface="Times New Roman"/>
                        </a:rPr>
                        <a:t>13</a:t>
                      </a:r>
                      <a:endParaRPr lang="ru-RU" sz="13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681" marR="456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435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300">
                          <a:latin typeface="Times New Roman"/>
                          <a:ea typeface="Calibri"/>
                          <a:cs typeface="Times New Roman"/>
                        </a:rPr>
                        <a:t>МБОУ СОШ №24</a:t>
                      </a:r>
                      <a:endParaRPr lang="ru-RU" sz="13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681" marR="456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latin typeface="Calibri"/>
                          <a:ea typeface="Calibri"/>
                          <a:cs typeface="Times New Roman"/>
                        </a:rPr>
                        <a:t>22</a:t>
                      </a:r>
                      <a:endParaRPr lang="ru-RU" sz="13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681" marR="456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latin typeface="Calibri"/>
                          <a:ea typeface="Calibri"/>
                          <a:cs typeface="Times New Roman"/>
                        </a:rPr>
                        <a:t>17</a:t>
                      </a:r>
                      <a:endParaRPr lang="ru-RU" sz="13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681" marR="456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latin typeface="Calibri"/>
                          <a:ea typeface="Calibri"/>
                          <a:cs typeface="Times New Roman"/>
                        </a:rPr>
                        <a:t>22</a:t>
                      </a:r>
                      <a:endParaRPr lang="ru-RU" sz="13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681" marR="456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latin typeface="Calibri"/>
                          <a:ea typeface="Calibri"/>
                          <a:cs typeface="Times New Roman"/>
                        </a:rPr>
                        <a:t>21</a:t>
                      </a:r>
                      <a:endParaRPr lang="ru-RU" sz="13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681" marR="456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435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300">
                          <a:latin typeface="Times New Roman"/>
                          <a:ea typeface="Calibri"/>
                          <a:cs typeface="Times New Roman"/>
                        </a:rPr>
                        <a:t>МБОУ СОШ №25</a:t>
                      </a:r>
                      <a:endParaRPr lang="ru-RU" sz="13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681" marR="456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latin typeface="Calibri"/>
                          <a:ea typeface="Calibri"/>
                          <a:cs typeface="Times New Roman"/>
                        </a:rPr>
                        <a:t>21</a:t>
                      </a:r>
                      <a:endParaRPr lang="ru-RU" sz="13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681" marR="456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latin typeface="Calibri"/>
                          <a:ea typeface="Calibri"/>
                          <a:cs typeface="Times New Roman"/>
                        </a:rPr>
                        <a:t>25</a:t>
                      </a:r>
                      <a:endParaRPr lang="ru-RU" sz="13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681" marR="456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13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681" marR="456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13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681" marR="456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435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300">
                          <a:latin typeface="Times New Roman"/>
                          <a:ea typeface="Calibri"/>
                          <a:cs typeface="Times New Roman"/>
                        </a:rPr>
                        <a:t>МБОУ ЛГ №27</a:t>
                      </a:r>
                      <a:endParaRPr lang="ru-RU" sz="13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681" marR="456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latin typeface="Calibri"/>
                          <a:ea typeface="Calibri"/>
                          <a:cs typeface="Times New Roman"/>
                        </a:rPr>
                        <a:t>5</a:t>
                      </a:r>
                      <a:endParaRPr lang="ru-RU" sz="13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681" marR="456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latin typeface="Calibri"/>
                          <a:ea typeface="Calibri"/>
                          <a:cs typeface="Times New Roman"/>
                        </a:rPr>
                        <a:t>4</a:t>
                      </a:r>
                      <a:endParaRPr lang="ru-RU" sz="13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681" marR="456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latin typeface="Calibri"/>
                          <a:ea typeface="Calibri"/>
                          <a:cs typeface="Times New Roman"/>
                        </a:rPr>
                        <a:t>13</a:t>
                      </a:r>
                      <a:endParaRPr lang="ru-RU" sz="13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681" marR="456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latin typeface="Calibri"/>
                          <a:ea typeface="Calibri"/>
                          <a:cs typeface="Times New Roman"/>
                        </a:rPr>
                        <a:t>4</a:t>
                      </a:r>
                      <a:endParaRPr lang="ru-RU" sz="13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681" marR="456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435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300">
                          <a:latin typeface="Times New Roman"/>
                          <a:ea typeface="Calibri"/>
                          <a:cs typeface="Times New Roman"/>
                        </a:rPr>
                        <a:t>МБОУ СОШ №28</a:t>
                      </a:r>
                      <a:endParaRPr lang="ru-RU" sz="13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681" marR="456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latin typeface="Calibri"/>
                          <a:ea typeface="Calibri"/>
                          <a:cs typeface="Times New Roman"/>
                        </a:rPr>
                        <a:t>12</a:t>
                      </a:r>
                      <a:endParaRPr lang="ru-RU" sz="13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681" marR="456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latin typeface="Calibri"/>
                          <a:ea typeface="Calibri"/>
                          <a:cs typeface="Times New Roman"/>
                        </a:rPr>
                        <a:t>12</a:t>
                      </a:r>
                      <a:endParaRPr lang="ru-RU" sz="13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681" marR="456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latin typeface="Calibri"/>
                          <a:ea typeface="Calibri"/>
                          <a:cs typeface="Times New Roman"/>
                        </a:rPr>
                        <a:t>23</a:t>
                      </a:r>
                      <a:endParaRPr lang="ru-RU" sz="13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681" marR="456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latin typeface="Calibri"/>
                          <a:ea typeface="Calibri"/>
                          <a:cs typeface="Times New Roman"/>
                        </a:rPr>
                        <a:t>17</a:t>
                      </a:r>
                      <a:endParaRPr lang="ru-RU" sz="13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681" marR="456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435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300">
                          <a:latin typeface="Times New Roman"/>
                          <a:ea typeface="Calibri"/>
                          <a:cs typeface="Times New Roman"/>
                        </a:rPr>
                        <a:t>МБОУ СОШ №29</a:t>
                      </a:r>
                      <a:endParaRPr lang="ru-RU" sz="13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681" marR="456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latin typeface="Calibri"/>
                          <a:ea typeface="Calibri"/>
                          <a:cs typeface="Times New Roman"/>
                        </a:rPr>
                        <a:t>17</a:t>
                      </a:r>
                      <a:endParaRPr lang="ru-RU" sz="13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681" marR="456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latin typeface="Calibri"/>
                          <a:ea typeface="Calibri"/>
                          <a:cs typeface="Times New Roman"/>
                        </a:rPr>
                        <a:t>9</a:t>
                      </a:r>
                      <a:endParaRPr lang="ru-RU" sz="13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681" marR="456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latin typeface="Calibri"/>
                          <a:ea typeface="Calibri"/>
                          <a:cs typeface="Times New Roman"/>
                        </a:rPr>
                        <a:t>11</a:t>
                      </a:r>
                      <a:endParaRPr lang="ru-RU" sz="13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681" marR="456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latin typeface="Calibri"/>
                          <a:ea typeface="Calibri"/>
                          <a:cs typeface="Times New Roman"/>
                        </a:rPr>
                        <a:t>12</a:t>
                      </a:r>
                      <a:endParaRPr lang="ru-RU" sz="13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681" marR="456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435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300">
                          <a:latin typeface="Times New Roman"/>
                          <a:ea typeface="Calibri"/>
                          <a:cs typeface="Times New Roman"/>
                        </a:rPr>
                        <a:t>МБОУ СОШ №30</a:t>
                      </a:r>
                      <a:endParaRPr lang="ru-RU" sz="13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681" marR="456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latin typeface="Calibri"/>
                          <a:ea typeface="Calibri"/>
                          <a:cs typeface="Times New Roman"/>
                        </a:rPr>
                        <a:t>8</a:t>
                      </a:r>
                      <a:endParaRPr lang="ru-RU" sz="13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681" marR="456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latin typeface="Calibri"/>
                          <a:ea typeface="Calibri"/>
                          <a:cs typeface="Times New Roman"/>
                        </a:rPr>
                        <a:t>8</a:t>
                      </a:r>
                      <a:endParaRPr lang="ru-RU" sz="13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681" marR="456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latin typeface="Calibri"/>
                          <a:ea typeface="Calibri"/>
                          <a:cs typeface="Times New Roman"/>
                        </a:rPr>
                        <a:t>8</a:t>
                      </a:r>
                      <a:endParaRPr lang="ru-RU" sz="13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681" marR="456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latin typeface="Calibri"/>
                          <a:ea typeface="Calibri"/>
                          <a:cs typeface="Times New Roman"/>
                        </a:rPr>
                        <a:t>6</a:t>
                      </a:r>
                      <a:endParaRPr lang="ru-RU" sz="13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681" marR="456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018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300">
                          <a:latin typeface="Times New Roman"/>
                          <a:ea typeface="Calibri"/>
                          <a:cs typeface="Times New Roman"/>
                        </a:rPr>
                        <a:t>МАОУ ЯГ №31</a:t>
                      </a:r>
                      <a:endParaRPr lang="ru-RU" sz="13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681" marR="456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  <a:endParaRPr lang="ru-RU" sz="13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681" marR="456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latin typeface="Calibri"/>
                          <a:ea typeface="Calibri"/>
                          <a:cs typeface="Times New Roman"/>
                        </a:rPr>
                        <a:t>15</a:t>
                      </a:r>
                      <a:endParaRPr lang="ru-RU" sz="13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681" marR="456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latin typeface="Calibri"/>
                          <a:ea typeface="Calibri"/>
                          <a:cs typeface="Times New Roman"/>
                        </a:rPr>
                        <a:t>9</a:t>
                      </a:r>
                      <a:endParaRPr lang="ru-RU" sz="13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681" marR="456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latin typeface="Calibri"/>
                          <a:ea typeface="Calibri"/>
                          <a:cs typeface="Times New Roman"/>
                        </a:rPr>
                        <a:t>8</a:t>
                      </a:r>
                      <a:endParaRPr lang="ru-RU" sz="13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681" marR="456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ru-RU" sz="6000" b="1" dirty="0" smtClean="0">
                <a:latin typeface="Garamond" pitchFamily="18" charset="0"/>
              </a:rPr>
              <a:t>Наш девиз</a:t>
            </a:r>
            <a:endParaRPr lang="ru-RU" sz="6000" b="1" dirty="0">
              <a:latin typeface="Garamond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1935480"/>
            <a:ext cx="8507288" cy="4389120"/>
          </a:xfrm>
        </p:spPr>
        <p:txBody>
          <a:bodyPr>
            <a:normAutofit lnSpcReduction="10000"/>
          </a:bodyPr>
          <a:lstStyle/>
          <a:p>
            <a:pPr marL="742950" indent="-742950" algn="ctr">
              <a:buNone/>
            </a:pPr>
            <a:r>
              <a:rPr lang="ru-RU" sz="54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</a:rPr>
              <a:t>Физкультура – это радость, </a:t>
            </a:r>
          </a:p>
          <a:p>
            <a:pPr marL="742950" indent="-742950" algn="ctr">
              <a:buNone/>
            </a:pPr>
            <a:r>
              <a:rPr lang="ru-RU" sz="54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</a:rPr>
              <a:t>Физкультура – это класс!</a:t>
            </a:r>
          </a:p>
          <a:p>
            <a:pPr marL="742950" indent="-742950" algn="ctr">
              <a:buNone/>
            </a:pPr>
            <a:r>
              <a:rPr lang="ru-RU" sz="54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</a:rPr>
              <a:t>Кто не дружит с физкультурой, </a:t>
            </a:r>
          </a:p>
          <a:p>
            <a:pPr marL="742950" indent="-742950" algn="ctr">
              <a:buNone/>
            </a:pPr>
            <a:r>
              <a:rPr lang="ru-RU" sz="54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</a:rPr>
              <a:t>Тот теряет жизни час!</a:t>
            </a:r>
            <a:endParaRPr lang="ru-RU" sz="5400" dirty="0">
              <a:solidFill>
                <a:schemeClr val="tx2">
                  <a:lumMod val="75000"/>
                </a:schemeClr>
              </a:solidFill>
              <a:latin typeface="Garamond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8229600" cy="650336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Штатные работники</a:t>
            </a:r>
          </a:p>
        </p:txBody>
      </p:sp>
      <p:pic>
        <p:nvPicPr>
          <p:cNvPr id="4" name="Содержимое 3" descr="IMG_745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55576" y="1628800"/>
            <a:ext cx="3297764" cy="4389437"/>
          </a:xfrm>
        </p:spPr>
      </p:pic>
      <p:sp>
        <p:nvSpPr>
          <p:cNvPr id="5" name="TextBox 4"/>
          <p:cNvSpPr txBox="1"/>
          <p:nvPr/>
        </p:nvSpPr>
        <p:spPr>
          <a:xfrm>
            <a:off x="4572000" y="1988840"/>
            <a:ext cx="4104456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Шукшина Анастасия Сергеевна</a:t>
            </a:r>
          </a:p>
          <a:p>
            <a:pPr algn="ctr"/>
            <a:endParaRPr lang="ru-RU" sz="32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учитель физической культуры высшей кв.категории</a:t>
            </a:r>
          </a:p>
          <a:p>
            <a:pPr algn="ctr"/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Стаж – 9 года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457200" y="0"/>
            <a:ext cx="8229600" cy="70408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Содержимое 3" descr="IMG_E874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64088" y="1196752"/>
            <a:ext cx="3233368" cy="4752528"/>
          </a:xfrm>
        </p:spPr>
      </p:pic>
      <p:sp>
        <p:nvSpPr>
          <p:cNvPr id="5" name="TextBox 4"/>
          <p:cNvSpPr txBox="1"/>
          <p:nvPr/>
        </p:nvSpPr>
        <p:spPr>
          <a:xfrm>
            <a:off x="539552" y="1628800"/>
            <a:ext cx="4248472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Бусыгина Оксана Валентиновна</a:t>
            </a:r>
          </a:p>
          <a:p>
            <a:pPr algn="ctr"/>
            <a:endParaRPr lang="ru-RU" sz="32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учитель физической культуры </a:t>
            </a:r>
          </a:p>
          <a:p>
            <a:pPr algn="ctr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1 кв.категории</a:t>
            </a:r>
          </a:p>
          <a:p>
            <a:pPr algn="ctr"/>
            <a:endParaRPr lang="ru-RU" sz="32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Стаж – 15 лет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4644008" y="1700808"/>
            <a:ext cx="403244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Цоболова Людмила Викторовна</a:t>
            </a:r>
          </a:p>
          <a:p>
            <a:pPr algn="ctr"/>
            <a:endParaRPr lang="ru-RU" sz="32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учитель физической культуры высшей кв.категории</a:t>
            </a:r>
          </a:p>
          <a:p>
            <a:pPr algn="ctr"/>
            <a:endParaRPr lang="ru-RU" sz="32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Стаж – 31 лет</a:t>
            </a:r>
          </a:p>
          <a:p>
            <a:pPr algn="ctr"/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606" y="1851164"/>
            <a:ext cx="3424422" cy="438943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Педагоги дополнительного образования</a:t>
            </a:r>
            <a:endParaRPr lang="ru-RU" sz="40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 err="1" smtClean="0"/>
              <a:t>Шулятьева</a:t>
            </a:r>
            <a:r>
              <a:rPr lang="ru-RU" dirty="0" smtClean="0"/>
              <a:t> Валентина Владимировна – тренер по бальным танцам, хореографии</a:t>
            </a:r>
            <a:endParaRPr lang="en-US" dirty="0" smtClean="0"/>
          </a:p>
          <a:p>
            <a:pPr marL="0" indent="0" algn="ctr">
              <a:buNone/>
            </a:pPr>
            <a:r>
              <a:rPr lang="ru-RU" b="1" dirty="0" smtClean="0"/>
              <a:t>До 2020 года педагогами дополнительного образования в МАОУ «СОШ №6» работали:</a:t>
            </a:r>
          </a:p>
          <a:p>
            <a:r>
              <a:rPr lang="ru-RU" dirty="0" smtClean="0"/>
              <a:t>Литвиненко А.И. – тренер по легкой атлетике</a:t>
            </a:r>
            <a:endParaRPr lang="en-US" dirty="0" smtClean="0"/>
          </a:p>
          <a:p>
            <a:r>
              <a:rPr lang="ru-RU" dirty="0" err="1" smtClean="0"/>
              <a:t>Капранов</a:t>
            </a:r>
            <a:r>
              <a:rPr lang="ru-RU" dirty="0" smtClean="0"/>
              <a:t> А.Е. </a:t>
            </a:r>
            <a:r>
              <a:rPr lang="ru-RU" dirty="0"/>
              <a:t>– тренер по баскетболу</a:t>
            </a:r>
          </a:p>
          <a:p>
            <a:r>
              <a:rPr lang="ru-RU" dirty="0"/>
              <a:t>Матвеев </a:t>
            </a:r>
            <a:r>
              <a:rPr lang="ru-RU" dirty="0" smtClean="0"/>
              <a:t>А.В. – </a:t>
            </a:r>
            <a:r>
              <a:rPr lang="ru-RU" dirty="0"/>
              <a:t>тренер по настольному </a:t>
            </a:r>
            <a:r>
              <a:rPr lang="ru-RU" dirty="0" smtClean="0"/>
              <a:t>теннису</a:t>
            </a:r>
          </a:p>
          <a:p>
            <a:r>
              <a:rPr lang="ru-RU" dirty="0" smtClean="0"/>
              <a:t>Крапивин А.А. - </a:t>
            </a:r>
            <a:r>
              <a:rPr lang="ru-RU" dirty="0"/>
              <a:t>тренер по настольному теннису</a:t>
            </a:r>
          </a:p>
          <a:p>
            <a:r>
              <a:rPr lang="ru-RU" dirty="0" err="1"/>
              <a:t>Мошников</a:t>
            </a:r>
            <a:r>
              <a:rPr lang="ru-RU" dirty="0"/>
              <a:t> </a:t>
            </a:r>
            <a:r>
              <a:rPr lang="ru-RU" dirty="0" smtClean="0"/>
              <a:t>Е.И. – </a:t>
            </a:r>
            <a:r>
              <a:rPr lang="ru-RU" dirty="0"/>
              <a:t>тренер по волейболу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Спасибо за внимание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88640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847928"/>
          </a:xfrm>
        </p:spPr>
        <p:txBody>
          <a:bodyPr/>
          <a:lstStyle/>
          <a:p>
            <a:endParaRPr lang="ru-RU" dirty="0" smtClean="0"/>
          </a:p>
          <a:p>
            <a:endParaRPr lang="ru-RU" sz="3600" dirty="0" smtClean="0"/>
          </a:p>
          <a:p>
            <a:endParaRPr lang="ru-RU" sz="3600" dirty="0" smtClean="0"/>
          </a:p>
          <a:p>
            <a:r>
              <a:rPr lang="ru-RU" sz="3600" dirty="0" smtClean="0"/>
              <a:t>Дата создания Клуба -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18.12.2014</a:t>
            </a:r>
            <a:r>
              <a:rPr lang="ru-RU" sz="3600" dirty="0" smtClean="0"/>
              <a:t> г.</a:t>
            </a:r>
          </a:p>
          <a:p>
            <a:r>
              <a:rPr lang="ru-RU" sz="3600" dirty="0" smtClean="0"/>
              <a:t>Количественный состав –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1282</a:t>
            </a:r>
            <a:r>
              <a:rPr lang="en-US" sz="3600" dirty="0" smtClean="0"/>
              <a:t> </a:t>
            </a:r>
            <a:r>
              <a:rPr lang="ru-RU" sz="3600" dirty="0" smtClean="0"/>
              <a:t>чел.</a:t>
            </a:r>
          </a:p>
          <a:p>
            <a:r>
              <a:rPr lang="ru-RU" sz="3600" dirty="0" smtClean="0"/>
              <a:t>Возрастной состав –</a:t>
            </a:r>
            <a:r>
              <a:rPr lang="en-US" sz="3600" dirty="0" smtClean="0"/>
              <a:t> 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 7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 18 лет</a:t>
            </a:r>
            <a:r>
              <a:rPr lang="ru-RU" sz="3600" dirty="0" smtClean="0"/>
              <a:t>.</a:t>
            </a:r>
          </a:p>
          <a:p>
            <a:pPr>
              <a:buNone/>
            </a:pPr>
            <a:endParaRPr lang="ru-RU" sz="3600" dirty="0" smtClean="0"/>
          </a:p>
          <a:p>
            <a:endParaRPr lang="ru-RU" sz="3600" dirty="0" smtClean="0"/>
          </a:p>
          <a:p>
            <a:pPr>
              <a:buNone/>
            </a:pPr>
            <a:endParaRPr lang="ru-RU" sz="3600" dirty="0" smtClean="0"/>
          </a:p>
          <a:p>
            <a:endParaRPr lang="ru-RU" sz="3600" dirty="0" smtClean="0"/>
          </a:p>
          <a:p>
            <a:endParaRPr lang="ru-RU" sz="3600" dirty="0" smtClean="0"/>
          </a:p>
          <a:p>
            <a:endParaRPr lang="ru-RU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332656"/>
            <a:ext cx="8280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Спортивные сооружения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IMG_868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1628800"/>
            <a:ext cx="5952661" cy="44644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263680" y="2996952"/>
            <a:ext cx="28803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Большой спортивный зал 12×24 м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872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67744" y="908720"/>
            <a:ext cx="6660232" cy="499517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1772816"/>
            <a:ext cx="22677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Малый</a:t>
            </a:r>
          </a:p>
          <a:p>
            <a:pPr algn="ctr"/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>спортивный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зал  9×9 м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872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35696" y="1124744"/>
            <a:ext cx="5724128" cy="429309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27584" y="548680"/>
            <a:ext cx="74168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Зал легкоатлетической подготовки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5536" y="5805264"/>
            <a:ext cx="83529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А так же хореографический зал, тренажерный зал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548680"/>
            <a:ext cx="84969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Материально – техническая база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3Vzgg0hCGiw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1412776"/>
            <a:ext cx="6762765" cy="50720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8229600" cy="79435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Секции</a:t>
            </a:r>
            <a:endParaRPr lang="ru-RU" dirty="0"/>
          </a:p>
        </p:txBody>
      </p:sp>
      <p:pic>
        <p:nvPicPr>
          <p:cNvPr id="4" name="Содержимое 3" descr="IMG_831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2060848"/>
            <a:ext cx="4224470" cy="3168352"/>
          </a:xfrm>
        </p:spPr>
      </p:pic>
      <p:sp>
        <p:nvSpPr>
          <p:cNvPr id="5" name="TextBox 4"/>
          <p:cNvSpPr txBox="1"/>
          <p:nvPr/>
        </p:nvSpPr>
        <p:spPr>
          <a:xfrm>
            <a:off x="251520" y="1196752"/>
            <a:ext cx="40324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Баскетбол 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IMG_869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2060848"/>
            <a:ext cx="4224469" cy="316835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932040" y="1268760"/>
            <a:ext cx="36724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Настольный теннис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631</TotalTime>
  <Words>760</Words>
  <Application>Microsoft Office PowerPoint</Application>
  <PresentationFormat>Экран (4:3)</PresentationFormat>
  <Paragraphs>312</Paragraphs>
  <Slides>34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41" baseType="lpstr">
      <vt:lpstr>Arial</vt:lpstr>
      <vt:lpstr>Calibri</vt:lpstr>
      <vt:lpstr>Constantia</vt:lpstr>
      <vt:lpstr>Garamond</vt:lpstr>
      <vt:lpstr>Times New Roman</vt:lpstr>
      <vt:lpstr>Wingdings 2</vt:lpstr>
      <vt:lpstr>Поток</vt:lpstr>
      <vt:lpstr>Школьный физкультурно-спортивный клуб «АВАНГАРД»</vt:lpstr>
      <vt:lpstr>Наша эмблема</vt:lpstr>
      <vt:lpstr>Наш девиз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Секции</vt:lpstr>
      <vt:lpstr>Презентация PowerPoint</vt:lpstr>
      <vt:lpstr>Презентация PowerPoint</vt:lpstr>
      <vt:lpstr>Презентация PowerPoint</vt:lpstr>
      <vt:lpstr>Презентация PowerPoint</vt:lpstr>
      <vt:lpstr>Кросс в рамках спартакиады ШСК </vt:lpstr>
      <vt:lpstr>Дивизионный этап по легкой ателике</vt:lpstr>
      <vt:lpstr>Футбол в рамках спартакиады ШСК</vt:lpstr>
      <vt:lpstr>Баскетбол в рамках спартакиады ШСК</vt:lpstr>
      <vt:lpstr>Волейбол в рамках спартакиады ШСК</vt:lpstr>
      <vt:lpstr>Волейбол в рамках спартакиады ШСК</vt:lpstr>
      <vt:lpstr>Лыжные гонки  в рамках спартакиады ШСК</vt:lpstr>
      <vt:lpstr>Дивизионный этап по лыжным гонкам </vt:lpstr>
      <vt:lpstr>Региональный этап по лыжным гонкам </vt:lpstr>
      <vt:lpstr>«Поморье выбирает ГТО»</vt:lpstr>
      <vt:lpstr>«Веселые старты» в рамках РДШ</vt:lpstr>
      <vt:lpstr>Школьная баскетбольная лига  «КЭС – баскет»</vt:lpstr>
      <vt:lpstr>Первомайская легкоатлетическая эстафета</vt:lpstr>
      <vt:lpstr>Протокол спартакиады учащихся образовательных учреждений  в 2022-2023 гг.</vt:lpstr>
      <vt:lpstr>Презентация PowerPoint</vt:lpstr>
      <vt:lpstr>Комплексный зачет спартакиады в 2022-2023 гг.</vt:lpstr>
      <vt:lpstr>Штатные работники</vt:lpstr>
      <vt:lpstr>Презентация PowerPoint</vt:lpstr>
      <vt:lpstr>Презентация PowerPoint</vt:lpstr>
      <vt:lpstr>Педагоги дополнительного образования</vt:lpstr>
      <vt:lpstr>Спасибо за внимание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Школьный физкультурно-спортивный клуб «АВАНГАРД»</dc:title>
  <cp:lastModifiedBy>User</cp:lastModifiedBy>
  <cp:revision>56</cp:revision>
  <dcterms:modified xsi:type="dcterms:W3CDTF">2023-06-02T07:57:25Z</dcterms:modified>
</cp:coreProperties>
</file>