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8" r:id="rId3"/>
    <p:sldId id="263" r:id="rId4"/>
    <p:sldId id="257" r:id="rId5"/>
    <p:sldId id="264" r:id="rId6"/>
    <p:sldId id="269" r:id="rId7"/>
    <p:sldId id="265" r:id="rId8"/>
    <p:sldId id="270" r:id="rId9"/>
    <p:sldId id="271" r:id="rId10"/>
    <p:sldId id="267" r:id="rId11"/>
    <p:sldId id="273" r:id="rId12"/>
    <p:sldId id="272" r:id="rId13"/>
    <p:sldId id="274" r:id="rId14"/>
  </p:sldIdLst>
  <p:sldSz cx="12192000" cy="6858000"/>
  <p:notesSz cx="6797675" cy="9929813"/>
  <p:custDataLst>
    <p:tags r:id="rId16"/>
  </p:custDataLst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88E355-43E1-4B65-829A-5FB8680CDCEC}">
          <p14:sldIdLst>
            <p14:sldId id="256"/>
            <p14:sldId id="268"/>
            <p14:sldId id="263"/>
            <p14:sldId id="257"/>
            <p14:sldId id="264"/>
            <p14:sldId id="269"/>
            <p14:sldId id="265"/>
            <p14:sldId id="270"/>
            <p14:sldId id="271"/>
            <p14:sldId id="267"/>
            <p14:sldId id="273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C70"/>
    <a:srgbClr val="C6969E"/>
    <a:srgbClr val="587790"/>
    <a:srgbClr val="3D5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7"/>
  </p:normalViewPr>
  <p:slideViewPr>
    <p:cSldViewPr snapToGrid="0" snapToObjects="1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68A3-00A0-4E89-B0D1-09F25A4345D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D0780-76AE-406E-BE59-160E3A6E3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88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DBFAD91E-24CB-A64B-8EDB-87B658C18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2F3BA512-4816-B142-AAC8-CA68BE3F9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6251926F-0B11-DE4E-803D-80AA84F1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1A737-D167-7F4E-B806-C490B6EB443C}" type="datetimeFigureOut">
              <a:rPr lang="x-none" smtClean="0"/>
              <a:t>23.01.2025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19F8F3A2-8511-A346-B802-294517B60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B776BEE3-1017-124B-9535-181DB5F5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  <p:pic>
        <p:nvPicPr>
          <p:cNvPr id="8" name="Picture 7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8DEB7BAA-C1E1-A343-93BA-738666616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93E7ABC1-8AF5-074E-8D5E-B807517AF0D2}"/>
              </a:ext>
            </a:extLst>
          </p:cNvPr>
          <p:cNvSpPr/>
          <p:nvPr userDrawn="1"/>
        </p:nvSpPr>
        <p:spPr>
          <a:xfrm>
            <a:off x="2028701" y="1821821"/>
            <a:ext cx="8134598" cy="3111335"/>
          </a:xfrm>
          <a:prstGeom prst="roundRect">
            <a:avLst>
              <a:gd name="adj" fmla="val 9033"/>
            </a:avLst>
          </a:prstGeom>
          <a:gradFill flip="none" rotWithShape="1">
            <a:gsLst>
              <a:gs pos="0">
                <a:srgbClr val="C6969E"/>
              </a:gs>
              <a:gs pos="100000">
                <a:srgbClr val="B48C70"/>
              </a:gs>
            </a:gsLst>
            <a:lin ang="13500000" scaled="1"/>
          </a:gradFill>
          <a:ln w="38100">
            <a:solidFill>
              <a:srgbClr val="587790"/>
            </a:solidFill>
          </a:ln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06641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2555D522-5C18-3744-BD1F-9795D61D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12876328-2620-5E41-9622-2515BAA0F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C5ECBBC6-F924-5940-B171-F2305B76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1A737-D167-7F4E-B806-C490B6EB443C}" type="datetimeFigureOut">
              <a:rPr lang="x-none" smtClean="0"/>
              <a:t>23.01.2025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C9338D0D-479F-5344-9CBE-E1F3A4B9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958A8A66-73BC-AC40-BB7E-56BCF6D3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0642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DCE2F319-5EB0-A74B-A7F6-B33404572D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8A125A1D-8792-B044-9FCB-DA938105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562C93DC-509F-2F44-8CAB-F423F9CE7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0E8D5AC4-62C3-7142-B24A-B5E4E1495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1A737-D167-7F4E-B806-C490B6EB443C}" type="datetimeFigureOut">
              <a:rPr lang="x-none" smtClean="0"/>
              <a:t>23.01.2025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B3CF719D-A176-474D-A80D-70E17280F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3AF3CDE1-B3F1-3B48-83A7-5233F2B98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  <p:sp>
        <p:nvSpPr>
          <p:cNvPr id="8" name="Rounded Rectangle 7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F027165E-7D54-DA48-A1D7-AD5938A18BA3}"/>
              </a:ext>
            </a:extLst>
          </p:cNvPr>
          <p:cNvSpPr/>
          <p:nvPr userDrawn="1"/>
        </p:nvSpPr>
        <p:spPr>
          <a:xfrm>
            <a:off x="374814" y="341395"/>
            <a:ext cx="11442371" cy="6175210"/>
          </a:xfrm>
          <a:prstGeom prst="roundRect">
            <a:avLst>
              <a:gd name="adj" fmla="val 4033"/>
            </a:avLst>
          </a:prstGeom>
          <a:gradFill flip="none" rotWithShape="1">
            <a:gsLst>
              <a:gs pos="0">
                <a:srgbClr val="C6969E"/>
              </a:gs>
              <a:gs pos="100000">
                <a:srgbClr val="B48C70"/>
              </a:gs>
            </a:gsLst>
            <a:lin ang="13500000" scaled="1"/>
          </a:gradFill>
          <a:ln w="38100">
            <a:solidFill>
              <a:srgbClr val="587790"/>
            </a:solidFill>
          </a:ln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064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F1C3D5F9-7ED7-E541-9ED0-2F6C1A113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1440026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dirty="0"/>
              <a:t>План по методическому сопровождению школьных команд на 2025 год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05100" y="3827626"/>
            <a:ext cx="9144000" cy="1655762"/>
          </a:xfrm>
        </p:spPr>
        <p:txBody>
          <a:bodyPr/>
          <a:lstStyle/>
          <a:p>
            <a:r>
              <a:rPr lang="ru-RU" dirty="0" smtClean="0"/>
              <a:t>МАОУ «СОШ № 6» г. Северодвинск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3839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546392"/>
              </p:ext>
            </p:extLst>
          </p:nvPr>
        </p:nvGraphicFramePr>
        <p:xfrm>
          <a:off x="571502" y="469901"/>
          <a:ext cx="11036298" cy="6216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265"/>
                <a:gridCol w="2066133"/>
                <a:gridCol w="1549400"/>
                <a:gridCol w="1028700"/>
                <a:gridCol w="1587500"/>
                <a:gridCol w="1409700"/>
                <a:gridCol w="3022600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Формы реализации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Сроки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Участники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Ожидаемый результат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Трансляция лучших практик, диссеминация опыта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6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Реализация программ курсов внеурочной деятельности: польза или вред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Анти- конференция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Сентябрь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 по УВР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Педагоги школ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Обмен опытом работы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, разработка алгоритма действий для эффективной организации </a:t>
                      </a:r>
                      <a:r>
                        <a:rPr lang="ru-RU" sz="2000" dirty="0" err="1">
                          <a:effectLst/>
                        </a:rPr>
                        <a:t>ВД</a:t>
                      </a:r>
                      <a:r>
                        <a:rPr lang="ru-RU" sz="2000" dirty="0">
                          <a:effectLst/>
                        </a:rPr>
                        <a:t> на базе своих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, памятка о планировании </a:t>
                      </a:r>
                      <a:r>
                        <a:rPr lang="ru-RU" sz="2000" dirty="0" err="1">
                          <a:effectLst/>
                        </a:rPr>
                        <a:t>ВД</a:t>
                      </a:r>
                      <a:r>
                        <a:rPr lang="ru-RU" sz="2000" dirty="0">
                          <a:effectLst/>
                        </a:rPr>
                        <a:t> на следующий </a:t>
                      </a:r>
                      <a:r>
                        <a:rPr lang="ru-RU" sz="2000" dirty="0" smtClean="0">
                          <a:effectLst/>
                        </a:rPr>
                        <a:t>уч. </a:t>
                      </a:r>
                      <a:r>
                        <a:rPr lang="ru-RU" sz="2000" dirty="0">
                          <a:effectLst/>
                        </a:rPr>
                        <a:t>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518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Олимпиадное движение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Мировое кафе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Сентябрь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ОД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Учителя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Буклет «Олимпиадное движение: от участия к победе»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383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Твори, исследуй, узнавай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Онлайн -конференция научно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исследовательских </a:t>
                      </a:r>
                      <a:r>
                        <a:rPr lang="ru-RU" sz="2000" dirty="0" smtClean="0">
                          <a:effectLst/>
                        </a:rPr>
                        <a:t>обществ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Ноябрь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 за работу НОУ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Обучающие и педагоги школ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Осуществление сетевого взаимодействия, расширение образовательных границ, рекомендации для транслирования на более высоком уровне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274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19982"/>
              </p:ext>
            </p:extLst>
          </p:nvPr>
        </p:nvGraphicFramePr>
        <p:xfrm>
          <a:off x="482600" y="365125"/>
          <a:ext cx="11099798" cy="6260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07"/>
                <a:gridCol w="2767220"/>
                <a:gridCol w="1237109"/>
                <a:gridCol w="1031464"/>
                <a:gridCol w="1587500"/>
                <a:gridCol w="2362200"/>
                <a:gridCol w="1739898"/>
              </a:tblGrid>
              <a:tr h="625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Мероприятия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Формы реализации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Ответственные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Ожидаемый результат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360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Информационное обеспечение плана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08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4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Создание вкладки на официальном сайте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вкладки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Администраторы сайта школ,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Администраторы сайта школ, </a:t>
                      </a:r>
                      <a:r>
                        <a:rPr lang="ru-RU" sz="2000" dirty="0" smtClean="0">
                          <a:effectLst/>
                        </a:rPr>
                        <a:t>заместители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вкладки «Наставническая лига»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74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и размещение новостей на официальном сайте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портале «Образование Архангельской области»/</a:t>
                      </a:r>
                      <a:r>
                        <a:rPr lang="ru-RU" sz="2000" dirty="0" err="1">
                          <a:effectLst/>
                        </a:rPr>
                        <a:t>ФС</a:t>
                      </a:r>
                      <a:r>
                        <a:rPr lang="ru-RU" sz="2000" dirty="0">
                          <a:effectLst/>
                        </a:rPr>
                        <a:t> «Школа </a:t>
                      </a:r>
                      <a:r>
                        <a:rPr lang="ru-RU" sz="2000" dirty="0" err="1">
                          <a:effectLst/>
                        </a:rPr>
                        <a:t>Минпросвещения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РФ»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Текст публикации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Январь/ сентябрь/ декабрь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 директора, администраторы сайта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Участники мероприятий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публикаций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0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Подготовка и размещение релизов в социальных сетях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Текст публикации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Март/ октябрь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Администраторы госпаблик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публикаций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32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85588"/>
              </p:ext>
            </p:extLst>
          </p:nvPr>
        </p:nvGraphicFramePr>
        <p:xfrm>
          <a:off x="0" y="-16381"/>
          <a:ext cx="12065000" cy="6858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964"/>
                <a:gridCol w="2567514"/>
                <a:gridCol w="133763"/>
                <a:gridCol w="1150935"/>
                <a:gridCol w="1319490"/>
                <a:gridCol w="2722316"/>
                <a:gridCol w="1520752"/>
                <a:gridCol w="2243266"/>
              </a:tblGrid>
              <a:tr h="54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Мероприятия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Формы реализации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Ответственные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Ожидаемый результат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50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Мониторинг реализации плана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0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и оценка реализации плана методического сопровождения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ВКС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Май, декабрь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Заместители, курирующие реализацию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Схема по итогам анализа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23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Анализ результатов самодиагностики наставляемой школы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Контент - анализ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Май, ноябрь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Заместитель, курирующий реализацию плана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Справка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7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Корректировка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Онлайн - встреча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 случае необходимости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реализацию планов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Утвержденные изменения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87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отчета по итогам работы по </a:t>
                      </a:r>
                      <a:r>
                        <a:rPr lang="ru-RU" sz="2000" dirty="0" smtClean="0">
                          <a:effectLst/>
                        </a:rPr>
                        <a:t>реализации плана </a:t>
                      </a:r>
                      <a:r>
                        <a:rPr lang="ru-RU" sz="2000" dirty="0">
                          <a:effectLst/>
                        </a:rPr>
                        <a:t>методического сопровождения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Анализ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Декабрь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Заместитель, курирующий реализацию плана школы-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Отчет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08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399" y="544248"/>
            <a:ext cx="7535334" cy="565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606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a16="http://schemas.microsoft.com/office/drawing/2014/main" id="{F1C3D5F9-7ED7-E541-9ED0-2F6C1A113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1440026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Магистральное направление «Знание»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7779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027906"/>
            <a:ext cx="10515600" cy="2020094"/>
          </a:xfrm>
        </p:spPr>
        <p:txBody>
          <a:bodyPr>
            <a:normAutofit fontScale="90000"/>
          </a:bodyPr>
          <a:lstStyle/>
          <a:p>
            <a:r>
              <a:rPr lang="ru-RU" dirty="0"/>
              <a:t>ЦЕЛЬ: Оптимизация деятельности наставляемой школы, направленной на повышение результатов магистрального направления «Знание»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6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88900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ЗАДАЧИ</a:t>
            </a:r>
            <a:r>
              <a:rPr lang="ru-RU" sz="3200" dirty="0"/>
              <a:t>:</a:t>
            </a:r>
            <a:br>
              <a:rPr lang="ru-RU" sz="3200" dirty="0"/>
            </a:br>
            <a:r>
              <a:rPr lang="ru-RU" sz="3200" dirty="0"/>
              <a:t>          </a:t>
            </a:r>
            <a:r>
              <a:rPr lang="ru-RU" sz="3200" dirty="0" smtClean="0"/>
              <a:t>- </a:t>
            </a:r>
            <a:r>
              <a:rPr lang="ru-RU" sz="3200" dirty="0"/>
              <a:t>Провести контент - анализ документов наставляемой образовательной организации</a:t>
            </a:r>
            <a:br>
              <a:rPr lang="ru-RU" sz="3200" dirty="0"/>
            </a:br>
            <a:r>
              <a:rPr lang="ru-RU" sz="3200" dirty="0"/>
              <a:t>          </a:t>
            </a:r>
            <a:r>
              <a:rPr lang="ru-RU" sz="3200" dirty="0" smtClean="0"/>
              <a:t>- </a:t>
            </a:r>
            <a:r>
              <a:rPr lang="ru-RU" sz="3200" dirty="0"/>
              <a:t>Организовать и провести мероприятия, направленные на повышение методического мастерства        </a:t>
            </a:r>
            <a:br>
              <a:rPr lang="ru-RU" sz="3200" dirty="0"/>
            </a:br>
            <a:r>
              <a:rPr lang="ru-RU" sz="3200" dirty="0"/>
              <a:t>	</a:t>
            </a:r>
            <a:r>
              <a:rPr lang="ru-RU" sz="3200" dirty="0" smtClean="0"/>
              <a:t>-Организовать </a:t>
            </a:r>
            <a:r>
              <a:rPr lang="ru-RU" sz="3200" dirty="0"/>
              <a:t>и провести мероприятия, направленные на повышение качества образования</a:t>
            </a:r>
            <a:br>
              <a:rPr lang="ru-RU" sz="3200" dirty="0"/>
            </a:br>
            <a:r>
              <a:rPr lang="ru-RU" sz="3200" dirty="0" smtClean="0"/>
              <a:t>          -Разработать </a:t>
            </a:r>
            <a:r>
              <a:rPr lang="ru-RU" sz="3200" dirty="0"/>
              <a:t>модель </a:t>
            </a:r>
            <a:r>
              <a:rPr lang="ru-RU" sz="3200" dirty="0" err="1"/>
              <a:t>предпрофильной</a:t>
            </a:r>
            <a:r>
              <a:rPr lang="ru-RU" sz="3200" dirty="0"/>
              <a:t> и профильной подготовки обучающихся</a:t>
            </a:r>
            <a:br>
              <a:rPr lang="ru-RU" sz="3200" dirty="0"/>
            </a:br>
            <a:r>
              <a:rPr lang="ru-RU" sz="3200" dirty="0"/>
              <a:t> 	</a:t>
            </a:r>
            <a:r>
              <a:rPr lang="ru-RU" sz="3200" dirty="0" smtClean="0"/>
              <a:t>-Создать </a:t>
            </a:r>
            <a:r>
              <a:rPr lang="ru-RU" sz="3200" dirty="0"/>
              <a:t>наиболее эффективную модель работы </a:t>
            </a:r>
            <a:r>
              <a:rPr lang="ru-RU" sz="3200" dirty="0" smtClean="0"/>
              <a:t>образовательной организации </a:t>
            </a:r>
            <a:r>
              <a:rPr lang="ru-RU" sz="3200" dirty="0"/>
              <a:t>по развитию олимпиадного движения 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99025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44675"/>
              </p:ext>
            </p:extLst>
          </p:nvPr>
        </p:nvGraphicFramePr>
        <p:xfrm>
          <a:off x="546100" y="365125"/>
          <a:ext cx="10896600" cy="6163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553"/>
                <a:gridCol w="2318871"/>
                <a:gridCol w="1612153"/>
                <a:gridCol w="1341717"/>
                <a:gridCol w="1488887"/>
                <a:gridCol w="1741394"/>
                <a:gridCol w="2026025"/>
              </a:tblGrid>
              <a:tr h="331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Формы реализации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Сроки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Участники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Ожидаемый результат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62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Нормативно - организационные мероприятия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публичного доклада (самообследования)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Изучение документов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школы - наставника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Схемы по итогам анализа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502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программы развития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Изучение документов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школы - наставника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Таблица рисков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сайта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Изучение информации, расположенной на сайта школы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Январь- февраль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 школы - наставника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Справка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012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«проблемного» магистрального направления/   ключевого условия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Презентация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Заместитель, курирующие реализацию планов наставляемой школы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Записка по выявленным «проблемным» полям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32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6726"/>
              </p:ext>
            </p:extLst>
          </p:nvPr>
        </p:nvGraphicFramePr>
        <p:xfrm>
          <a:off x="546100" y="365125"/>
          <a:ext cx="10896600" cy="5854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553"/>
                <a:gridCol w="2553447"/>
                <a:gridCol w="1377577"/>
                <a:gridCol w="1341717"/>
                <a:gridCol w="1488887"/>
                <a:gridCol w="1741394"/>
                <a:gridCol w="2026025"/>
              </a:tblGrid>
              <a:tr h="331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Формы реализации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62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Нормативно - организационные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и утверждение плана методического сопровождения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Мозговой штурм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Проект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Переговорная площадка «Адаптация содержания плана к потребностям наставляемой школы»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Круглый стол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Январь- февраль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Заместители, курирующие реализацию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Уточнение содержательного наполнения  составляющих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Согласование и подписание </a:t>
                      </a:r>
                      <a:r>
                        <a:rPr lang="ru-RU" sz="2000" dirty="0">
                          <a:effectLst/>
                        </a:rPr>
                        <a:t>плана методического сопровождения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Онлайн встреча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Директора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Принятие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783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86201"/>
              </p:ext>
            </p:extLst>
          </p:nvPr>
        </p:nvGraphicFramePr>
        <p:xfrm>
          <a:off x="457199" y="469902"/>
          <a:ext cx="11137900" cy="601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93"/>
                <a:gridCol w="2621508"/>
                <a:gridCol w="1612900"/>
                <a:gridCol w="1155096"/>
                <a:gridCol w="1521859"/>
                <a:gridCol w="1779956"/>
                <a:gridCol w="2070888"/>
              </a:tblGrid>
              <a:tr h="6172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Формы реализации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301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Организационно- методические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методической работы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Изучение документов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Январь- февраль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Справка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2199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кадрового состава, результатов профессиональной диагностики, системы повышения квалификации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данных на сайте наставляемой школы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Февраль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Справка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844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Моделирование </a:t>
                      </a:r>
                      <a:r>
                        <a:rPr lang="ru-RU" sz="2000" dirty="0" err="1" smtClean="0">
                          <a:effectLst/>
                        </a:rPr>
                        <a:t>предпрофильной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подготовки и переход к профильному </a:t>
                      </a:r>
                      <a:r>
                        <a:rPr lang="ru-RU" sz="2000" dirty="0" smtClean="0">
                          <a:effectLst/>
                        </a:rPr>
                        <a:t>обучению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Семинар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Модель </a:t>
                      </a:r>
                      <a:r>
                        <a:rPr lang="ru-RU" sz="2000" dirty="0" err="1">
                          <a:effectLst/>
                        </a:rPr>
                        <a:t>предпрофильной</a:t>
                      </a:r>
                      <a:r>
                        <a:rPr lang="ru-RU" sz="2000" dirty="0">
                          <a:effectLst/>
                        </a:rPr>
                        <a:t> и профильной подготовки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17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85916"/>
              </p:ext>
            </p:extLst>
          </p:nvPr>
        </p:nvGraphicFramePr>
        <p:xfrm>
          <a:off x="457199" y="469901"/>
          <a:ext cx="11137900" cy="5528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93"/>
                <a:gridCol w="2558008"/>
                <a:gridCol w="1460066"/>
                <a:gridCol w="1371430"/>
                <a:gridCol w="1521859"/>
                <a:gridCol w="1779956"/>
                <a:gridCol w="2070888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Формы реализации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Организационно- методические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 качества образования в образовательной организации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Онлайн -консультация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школы- наставника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Корректировка плана ВСОКО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383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Положения о текущей оценке и промежуточной аттестации, о системе оценивания в ОО как условие объективного функционирования ВСОКО </a:t>
                      </a:r>
                      <a:r>
                        <a:rPr lang="ru-RU" sz="2000" dirty="0" smtClean="0">
                          <a:effectLst/>
                        </a:rPr>
                        <a:t>и инструментарий </a:t>
                      </a:r>
                      <a:r>
                        <a:rPr lang="ru-RU" sz="2000" dirty="0">
                          <a:effectLst/>
                        </a:rPr>
                        <a:t>педагога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Коучинг</a:t>
                      </a:r>
                      <a:r>
                        <a:rPr lang="ru-RU" sz="2000" dirty="0">
                          <a:effectLst/>
                        </a:rPr>
                        <a:t>- сессия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Апрель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школы- наставника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Разработка интеллект- карты и графика оценочных процедур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55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24182"/>
              </p:ext>
            </p:extLst>
          </p:nvPr>
        </p:nvGraphicFramePr>
        <p:xfrm>
          <a:off x="571502" y="469901"/>
          <a:ext cx="11036298" cy="5544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265"/>
                <a:gridCol w="2348600"/>
                <a:gridCol w="1632821"/>
                <a:gridCol w="1358920"/>
                <a:gridCol w="1507976"/>
                <a:gridCol w="1763719"/>
                <a:gridCol w="2051997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Формы реализации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Трансляция лучших практик, диссеминация опыта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Дни предметных открытых дверей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Онлайн – экскурсия,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открытые уроки, мастер классы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Февраль, апрель, октябрь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преподавание предметов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Учителя- предметники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Материалы уроков/занятий, </a:t>
                      </a:r>
                      <a:r>
                        <a:rPr lang="ru-RU" sz="2000" dirty="0" smtClean="0">
                          <a:effectLst/>
                        </a:rPr>
                        <a:t>экскурсий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037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Сопутствующее повторение </a:t>
                      </a:r>
                      <a:r>
                        <a:rPr lang="ru-RU" sz="2000" dirty="0">
                          <a:effectLst/>
                        </a:rPr>
                        <a:t>- профилактика неуспешности обучающихся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Штурм- лаборатория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 по УВР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Педагоги школ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Публикация сборника методических разработок образовательных организаций «Учимся учиться и учить»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960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 Theme">
  <a:themeElements>
    <a:clrScheme name="Custom 6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55A6C"/>
      </a:accent1>
      <a:accent2>
        <a:srgbClr val="553E4A"/>
      </a:accent2>
      <a:accent3>
        <a:srgbClr val="59788A"/>
      </a:accent3>
      <a:accent4>
        <a:srgbClr val="9D7E6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739</Words>
  <Application>Microsoft Office PowerPoint</Application>
  <PresentationFormat>Широкоэкранный</PresentationFormat>
  <Paragraphs>253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План по методическому сопровождению школьных команд на 2025 год</vt:lpstr>
      <vt:lpstr>Магистральное направление «Знание»</vt:lpstr>
      <vt:lpstr>ЦЕЛЬ: Оптимизация деятельности наставляемой школы, направленной на повышение результатов магистрального направления «Знание» </vt:lpstr>
      <vt:lpstr> ЗАДАЧИ:           - Провести контент - анализ документов наставляемой образовательной организации           - Организовать и провести мероприятия, направленные на повышение методического мастерства          -Организовать и провести мероприятия, направленные на повышение качества образования           -Разработать модель предпрофильной и профильной подготовки обучающихся   -Создать наиболее эффективную модель работы образовательной организации по развитию олимпиадного движения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User</cp:lastModifiedBy>
  <cp:revision>12</cp:revision>
  <cp:lastPrinted>2025-01-23T09:12:39Z</cp:lastPrinted>
  <dcterms:created xsi:type="dcterms:W3CDTF">2023-07-14T15:53:05Z</dcterms:created>
  <dcterms:modified xsi:type="dcterms:W3CDTF">2025-01-23T09:13:53Z</dcterms:modified>
</cp:coreProperties>
</file>