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76" r:id="rId9"/>
    <p:sldId id="261" r:id="rId10"/>
    <p:sldId id="262" r:id="rId11"/>
    <p:sldId id="263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260649"/>
            <a:ext cx="5832648" cy="136815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Творческая самопрезентация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700809"/>
            <a:ext cx="5184576" cy="5760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Соколова Елена Альбертовна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1\Desktop\IMG_20220307_101239.jpg"/>
          <p:cNvPicPr>
            <a:picLocks noChangeAspect="1" noChangeArrowheads="1"/>
          </p:cNvPicPr>
          <p:nvPr/>
        </p:nvPicPr>
        <p:blipFill>
          <a:blip r:embed="rId2" cstate="print"/>
          <a:srcRect r="6601" b="9051"/>
          <a:stretch>
            <a:fillRect/>
          </a:stretch>
        </p:blipFill>
        <p:spPr bwMode="auto">
          <a:xfrm>
            <a:off x="323528" y="116632"/>
            <a:ext cx="2808312" cy="3646196"/>
          </a:xfrm>
          <a:prstGeom prst="rect">
            <a:avLst/>
          </a:prstGeom>
          <a:noFill/>
        </p:spPr>
      </p:pic>
      <p:pic>
        <p:nvPicPr>
          <p:cNvPr id="1028" name="Picture 4" descr="C:\Users\1\Desktop\IMG_20220625_153229.jpg"/>
          <p:cNvPicPr>
            <a:picLocks noChangeAspect="1" noChangeArrowheads="1"/>
          </p:cNvPicPr>
          <p:nvPr/>
        </p:nvPicPr>
        <p:blipFill>
          <a:blip r:embed="rId3" cstate="print"/>
          <a:srcRect t="17450" r="33200" b="18501"/>
          <a:stretch>
            <a:fillRect/>
          </a:stretch>
        </p:blipFill>
        <p:spPr bwMode="auto">
          <a:xfrm>
            <a:off x="6084168" y="2276872"/>
            <a:ext cx="2759942" cy="3528392"/>
          </a:xfrm>
          <a:prstGeom prst="rect">
            <a:avLst/>
          </a:prstGeom>
          <a:noFill/>
        </p:spPr>
      </p:pic>
      <p:pic>
        <p:nvPicPr>
          <p:cNvPr id="1029" name="Picture 5" descr="C:\Users\1\Desktop\IMG_20220624_184245.jpg"/>
          <p:cNvPicPr>
            <a:picLocks noChangeAspect="1" noChangeArrowheads="1"/>
          </p:cNvPicPr>
          <p:nvPr/>
        </p:nvPicPr>
        <p:blipFill>
          <a:blip r:embed="rId4" cstate="print"/>
          <a:srcRect l="13601" t="18501" r="33200" b="29000"/>
          <a:stretch>
            <a:fillRect/>
          </a:stretch>
        </p:blipFill>
        <p:spPr bwMode="auto">
          <a:xfrm>
            <a:off x="3203848" y="2780928"/>
            <a:ext cx="273630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Цели:</a:t>
            </a:r>
          </a:p>
          <a:p>
            <a:r>
              <a:rPr lang="ru-RU" dirty="0" smtClean="0"/>
              <a:t>формирование нравственного, патриотического, социального поведения молодого поколения через восприятие истории жизни своих земляков в непосредственном личном общении; через восприятие истории своего города и Архангельской области;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обучение творческому оформлению своего восприятия знакомства с ветеранами войны и труда, формированию своего мнения, своего взгляда на происходящее.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Цели и задачи реализации 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</a:p>
          <a:p>
            <a:r>
              <a:rPr lang="ru-RU" dirty="0" smtClean="0"/>
              <a:t>познакомить детей с ветеранами Великой Отечественной войны; познакомить детей с вкладом их семей в великую Победу;  </a:t>
            </a:r>
          </a:p>
          <a:p>
            <a:r>
              <a:rPr lang="ru-RU" dirty="0" smtClean="0"/>
              <a:t>расширить знания учащихся о событиях Великой Отечественной войны через  историю </a:t>
            </a:r>
            <a:r>
              <a:rPr lang="ru-RU" dirty="0" err="1" smtClean="0"/>
              <a:t>Молотовска</a:t>
            </a:r>
            <a:r>
              <a:rPr lang="ru-RU" dirty="0" smtClean="0"/>
              <a:t> в 1941-45 </a:t>
            </a:r>
            <a:r>
              <a:rPr lang="ru-RU" dirty="0" err="1" smtClean="0"/>
              <a:t>гг</a:t>
            </a:r>
            <a:endParaRPr lang="ru-RU" dirty="0" smtClean="0"/>
          </a:p>
          <a:p>
            <a:r>
              <a:rPr lang="ru-RU" dirty="0" smtClean="0"/>
              <a:t>развить творческий потенциал и сформировать основы патриотического поведения путем приобщения к нравственным ценностям русского народа.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Цели и задачи реализации 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Образовательный проект «История моей семьи в истории Великой Отечественной войны» для пятиклассников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9766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патриотических чувств, гордости за свою Родину, за свою семью в процессе выполнения коллективного  творческого проекта, укрепление внутрисемейных отношений, развитие практики реализации коллективных  проектов в  классе.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Планируемые образовательные результаты: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написание книги «История моей семьи в истории Великой Отечественной войны» о судьбах прабабушек  и прадедушек во время Великой Отечественной войны,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оформ.ление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Зала Памяти и Славы в школе.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(Обсуждение плана работы, выбор направлений, деление на группы)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AppData\Local\Temp\Rar$DIa0.194\P2DaBynuX64.jpg"/>
          <p:cNvPicPr>
            <a:picLocks noChangeAspect="1" noChangeArrowheads="1"/>
          </p:cNvPicPr>
          <p:nvPr/>
        </p:nvPicPr>
        <p:blipFill>
          <a:blip r:embed="rId2" cstate="print"/>
          <a:srcRect t="9698" b="24649"/>
          <a:stretch>
            <a:fillRect/>
          </a:stretch>
        </p:blipFill>
        <p:spPr bwMode="auto">
          <a:xfrm>
            <a:off x="1475656" y="3573016"/>
            <a:ext cx="628824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Образовательный проект «История моей семьи в истории Великой Отечественной войны» для пятиклассник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ов</a:t>
            </a:r>
            <a:endParaRPr lang="ru-RU" sz="1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268760"/>
            <a:ext cx="8812088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 работы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обучающихся 5 А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класса и их родителей,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бабушек и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дедушек – сборник детских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работ 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посвященный Победителям,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родным  и близким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1\Desktop\фото для конкурса\IMG_20220221_100524.jpg"/>
          <p:cNvPicPr/>
          <p:nvPr/>
        </p:nvPicPr>
        <p:blipFill>
          <a:blip r:embed="rId2" cstate="print"/>
          <a:srcRect l="8299" t="10842" r="8711" b="8446"/>
          <a:stretch>
            <a:fillRect/>
          </a:stretch>
        </p:blipFill>
        <p:spPr bwMode="auto">
          <a:xfrm>
            <a:off x="3923928" y="1124744"/>
            <a:ext cx="47525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бразовАТЕЛЬНЫЙ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ПРОЕКТ «СЫН БЕЛОГО МОРЯ И ГОРДОЙ ДВИНЫ…»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ШЕСТИКЛАССНИКОВ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812088" cy="6048672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Комментарий к главе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дети в союзе с родителями, бабушками и дедушками работают в течение учебного года, каждый узнаёт историю своего родного  города, понимает вклад  жителей города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Молотовска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дело борьбы с фашизмом: завод № 402, эвакогоспитали, ленд-лиз.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патриотических чувств, гордости за свою Родину, за своих земляков в процессе выполнения коллективного  творческого проекта, укрепление внутрисемейных отношений, развитие практики реализации коллективных  проектов в  классе.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Планируемые образовательные результаты: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продолжение оформления Зала Памяти и Славы в школе: следующего тематического раздела, посвященного родному городе Северодвинску - «Сын Белого моря и гордой Двины… », обучение детей ведению экскурсий в Зале для обучающихся школы и наших гостей.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ОБРАЗОВАТЕЛЬНЫЙ  ПРОЕКТ «СЫН БЕЛОГО МОРЯ И ГОРДОЙ ДВИНЫ…» 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ШЕСТИКЛАССНИКОВ (ЭКСКУРСИЯ ДЛЯ САМЫХ МАЛЕНЬКИХ)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1\Desktop\фото для проекта\IMG_20220317_093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847575" cy="5885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ОБРАЗОВАТЕЛЬНЫЙ  ПРОЕКТ «СЫН БЕЛОГО МОРЯ И ГОРДОЙ ДВИНЫ…»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ШЕСТИКЛАССНИКОВ  (МАТЕРИАЛЫ ДЛЯ ОФОРМЛЕНИЯ СТЕНДОВ)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812088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Молотовске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годы войны действовали четыре эвакогоспиталя. Самый большой из 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них № 2522 располагался в восьмой школе. Он начал принимать раненых уже в августе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1941-го. Эвакогоспиталь № 4870 занял здание школы № 1. Бывшее управление 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строительства 203 на ул.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Торцева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и по сей день украшает мемориальная доска: здесь 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находился эвакогоспиталь № 4871. И последний из них - № 1142 – занимал сразу два 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здания: одно – на углу ул. Советской и ул. Пионерской (на месте этого дома сегодня 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пустырь), и второе – там, где сейчас находится Северодвинский краеведческий музей.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Здание эвакогоспиталя № 4871 на ул.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Торцева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Здание эвакогоспиталя № 1142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(снесено).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начала Великой Отечественной войны Архангельская область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являлась госпитальной базой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Карельского фронта. В годы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войны в городе действовали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 эвакогоспиталя. Под госпитали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были переданы благоустроенные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кирпичные здания: школа № 1,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школа № 7 (сейчас № 8), здание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Управления строительства, здание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роддома (сейчас  здание музея).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1\Desktop\14480_STR.jpg"/>
          <p:cNvPicPr/>
          <p:nvPr/>
        </p:nvPicPr>
        <p:blipFill>
          <a:blip r:embed="rId2" cstate="print"/>
          <a:srcRect l="51639" t="69232" r="28008" b="10210"/>
          <a:stretch>
            <a:fillRect/>
          </a:stretch>
        </p:blipFill>
        <p:spPr bwMode="auto">
          <a:xfrm>
            <a:off x="4885843" y="3789040"/>
            <a:ext cx="410575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36004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ОБРАЗОВАТЕЛЬНЫЙ  ПРОЕКТ «МОЯ МАЛАЯ РОДИНА»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СЕМИКЛАССНИКОВ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20688"/>
            <a:ext cx="8884096" cy="612068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Комментарий к главе</a:t>
            </a:r>
            <a:r>
              <a:rPr lang="ru-RU" i="1" dirty="0" smtClean="0"/>
              <a:t>: дети в союзе с родителями, бабушками и дедушками работают в течение учебного года, каждый узнаёт историю своего региона – Архангельской области,  ее прошлое и настоящее, знакомится с главными отраслями производства, с историей культуры, медицины и образования, спортивными достижениями, природой и  памятными местами.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Цель проекта: </a:t>
            </a:r>
            <a:r>
              <a:rPr lang="ru-RU" dirty="0" smtClean="0"/>
              <a:t>воспитание патриотических чувств, гордости за свою Родину, за  свой родной край в процессе выполнения коллективного  творческого проекта, укрепление внутрисемейных отношений, укрепление отношений в классе, продолжение развития практики реализации коллективных  проектов в  классе.</a:t>
            </a:r>
          </a:p>
          <a:p>
            <a:r>
              <a:rPr lang="ru-RU" b="1" dirty="0" smtClean="0"/>
              <a:t>Планируемые образовательные результаты: </a:t>
            </a:r>
            <a:r>
              <a:rPr lang="ru-RU" dirty="0" smtClean="0"/>
              <a:t> создание в школе тематической выставки   «Моя малая Родина».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Растим  патриотов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1\Desktop\IMG_20220509_103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695464" cy="5771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3312368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b="1" i="1" dirty="0" smtClean="0"/>
              <a:t>Программа изучения наследия</a:t>
            </a:r>
            <a:br>
              <a:rPr lang="ru-RU" sz="2400" b="1" i="1" dirty="0" smtClean="0"/>
            </a:br>
            <a:r>
              <a:rPr lang="ru-RU" sz="2400" b="1" i="1" dirty="0" smtClean="0"/>
              <a:t>Д.С. Лихачева</a:t>
            </a:r>
          </a:p>
          <a:p>
            <a:pPr>
              <a:buNone/>
            </a:pPr>
            <a:r>
              <a:rPr lang="ru-RU" sz="2400" b="1" i="1" dirty="0" smtClean="0"/>
              <a:t>  на </a:t>
            </a:r>
            <a:r>
              <a:rPr lang="ru-RU" sz="2400" b="1" i="1" dirty="0" err="1" smtClean="0"/>
              <a:t>урокахрусского</a:t>
            </a:r>
            <a:r>
              <a:rPr lang="ru-RU" sz="2400" b="1" i="1" dirty="0" smtClean="0"/>
              <a:t> языка и литературы </a:t>
            </a:r>
          </a:p>
          <a:p>
            <a:pPr>
              <a:buNone/>
            </a:pPr>
            <a:r>
              <a:rPr lang="ru-RU" sz="2400" b="1" i="1" dirty="0" smtClean="0"/>
              <a:t>  в 5-11 классах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	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Образовательный</a:t>
            </a:r>
            <a:r>
              <a:rPr lang="ru-RU" sz="2800" dirty="0" smtClean="0"/>
              <a:t> </a:t>
            </a:r>
            <a:r>
              <a:rPr lang="ru-RU" dirty="0" smtClean="0"/>
              <a:t>блок</a:t>
            </a:r>
            <a:endParaRPr lang="ru-RU" dirty="0"/>
          </a:p>
        </p:txBody>
      </p:sp>
      <p:pic>
        <p:nvPicPr>
          <p:cNvPr id="4" name="Picture 2" descr="C:\Users\1\Desktop\baner_Lixach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24744"/>
            <a:ext cx="5078760" cy="507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3168352" cy="4090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Цель</a:t>
            </a:r>
            <a:r>
              <a:rPr lang="ru-RU" dirty="0" smtClean="0"/>
              <a:t> – создание условий для развития личности и формирования целостного мировоззрения учащихся.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Цели и задачи реализации программы</a:t>
            </a:r>
            <a:endParaRPr lang="ru-RU" dirty="0"/>
          </a:p>
        </p:txBody>
      </p:sp>
      <p:pic>
        <p:nvPicPr>
          <p:cNvPr id="4" name="Picture 2" descr="C:\Users\1\Desktop\4208783_900.png"/>
          <p:cNvPicPr>
            <a:picLocks noChangeAspect="1" noChangeArrowheads="1"/>
          </p:cNvPicPr>
          <p:nvPr/>
        </p:nvPicPr>
        <p:blipFill>
          <a:blip r:embed="rId2" cstate="print"/>
          <a:srcRect r="25047"/>
          <a:stretch>
            <a:fillRect/>
          </a:stretch>
        </p:blipFill>
        <p:spPr bwMode="auto">
          <a:xfrm>
            <a:off x="3923928" y="1532721"/>
            <a:ext cx="5047853" cy="5112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</a:p>
          <a:p>
            <a:r>
              <a:rPr lang="ru-RU" sz="2200" dirty="0" smtClean="0"/>
              <a:t>знакомство детей с наследием Д.С. Лихачева;</a:t>
            </a:r>
          </a:p>
          <a:p>
            <a:r>
              <a:rPr lang="ru-RU" sz="2200" dirty="0" smtClean="0"/>
              <a:t>определение главного в разговоре с детьми: нравственные основы характеров героев произведений;</a:t>
            </a:r>
          </a:p>
          <a:p>
            <a:r>
              <a:rPr lang="ru-RU" sz="2200" dirty="0" smtClean="0"/>
              <a:t>изучение произведений в контексте классической и современной литературы;</a:t>
            </a:r>
          </a:p>
          <a:p>
            <a:r>
              <a:rPr lang="ru-RU" sz="2200" dirty="0" smtClean="0"/>
              <a:t>развитие навыков критического мышления;</a:t>
            </a:r>
          </a:p>
          <a:p>
            <a:r>
              <a:rPr lang="ru-RU" sz="2200" dirty="0" smtClean="0"/>
              <a:t>выявление индивидуальных интеллектуальных и творческих способностей учащихся и создание условий для их реализации.</a:t>
            </a: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Цели и задачи реализации 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 блоков, ориентированных на изучение наследия Д.С. </a:t>
            </a:r>
            <a:r>
              <a:rPr lang="ru-RU" dirty="0" err="1" smtClean="0"/>
              <a:t>Лихачевана</a:t>
            </a:r>
            <a:r>
              <a:rPr lang="ru-RU" dirty="0" smtClean="0"/>
              <a:t> параллелях с 5 по 11 классы на уроках русского языка и литературы, интегрированных уроках:</a:t>
            </a:r>
          </a:p>
          <a:p>
            <a:pPr>
              <a:buNone/>
            </a:pPr>
            <a:r>
              <a:rPr lang="ru-RU" dirty="0" smtClean="0"/>
              <a:t>			литература</a:t>
            </a:r>
            <a:r>
              <a:rPr lang="en-US" dirty="0" smtClean="0"/>
              <a:t>/</a:t>
            </a:r>
            <a:r>
              <a:rPr lang="ru-RU" dirty="0" smtClean="0"/>
              <a:t>история, </a:t>
            </a:r>
          </a:p>
          <a:p>
            <a:pPr>
              <a:buNone/>
            </a:pPr>
            <a:r>
              <a:rPr lang="ru-RU" dirty="0" smtClean="0"/>
              <a:t>			литература</a:t>
            </a:r>
            <a:r>
              <a:rPr lang="en-US" dirty="0" smtClean="0"/>
              <a:t>/</a:t>
            </a:r>
            <a:r>
              <a:rPr lang="ru-RU" dirty="0" smtClean="0"/>
              <a:t>обществознание, </a:t>
            </a:r>
          </a:p>
          <a:p>
            <a:pPr>
              <a:buNone/>
            </a:pPr>
            <a:r>
              <a:rPr lang="ru-RU" dirty="0" smtClean="0"/>
              <a:t>			русский язык</a:t>
            </a:r>
            <a:r>
              <a:rPr lang="en-US" dirty="0" smtClean="0"/>
              <a:t>/</a:t>
            </a:r>
            <a:r>
              <a:rPr lang="ru-RU" dirty="0" smtClean="0"/>
              <a:t>литература,</a:t>
            </a:r>
          </a:p>
          <a:p>
            <a:pPr>
              <a:buNone/>
            </a:pPr>
            <a:r>
              <a:rPr lang="ru-RU" dirty="0" smtClean="0"/>
              <a:t>                литература/краеведение, </a:t>
            </a:r>
          </a:p>
          <a:p>
            <a:pPr>
              <a:buNone/>
            </a:pPr>
            <a:r>
              <a:rPr lang="ru-RU" dirty="0" smtClean="0"/>
              <a:t>			русский язык</a:t>
            </a:r>
            <a:r>
              <a:rPr lang="en-US" dirty="0" smtClean="0"/>
              <a:t>/</a:t>
            </a:r>
            <a:r>
              <a:rPr lang="ru-RU" dirty="0" smtClean="0"/>
              <a:t>краеведение.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 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Спецкурс «Трудные вопросы орфографии и пунктуации».</a:t>
            </a:r>
          </a:p>
          <a:p>
            <a:r>
              <a:rPr lang="ru-RU" dirty="0" smtClean="0"/>
              <a:t>Элективный курс «Литературное краеведение».</a:t>
            </a:r>
          </a:p>
          <a:p>
            <a:r>
              <a:rPr lang="ru-RU" dirty="0" smtClean="0"/>
              <a:t>Элективный курс «От теории литературы к практике филологического анализа литературного произведения».</a:t>
            </a:r>
          </a:p>
          <a:p>
            <a:r>
              <a:rPr lang="ru-RU" dirty="0" smtClean="0"/>
              <a:t>Элективный курс «Искусство анализа художественного текста».</a:t>
            </a:r>
          </a:p>
          <a:p>
            <a:r>
              <a:rPr lang="ru-RU" dirty="0" smtClean="0"/>
              <a:t>Индивидуально-групповые занятия.</a:t>
            </a:r>
          </a:p>
          <a:p>
            <a:r>
              <a:rPr lang="ru-RU" dirty="0" smtClean="0"/>
              <a:t>Консультации по написанию учебно-исследовательских и проектных работ для учащихся.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учебных и внеклассных занятий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моей деятельности ведущими являются методы творческого характера: проблемные, поисковые, исследовательские, проектные в сочетании с самостоятельной, индивидуальной и групповой формами организации работы школьников.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одаренными детьми</a:t>
            </a:r>
            <a:endParaRPr lang="ru-RU" dirty="0"/>
          </a:p>
        </p:txBody>
      </p:sp>
      <p:pic>
        <p:nvPicPr>
          <p:cNvPr id="5122" name="Picture 2" descr="C:\Users\1\Desktop\dyld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54784"/>
            <a:ext cx="3563888" cy="280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5410944" cy="482799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Систематически принимаю участие в работе городского профессионального объединения учителей русского языка и литературы;</a:t>
            </a:r>
          </a:p>
          <a:p>
            <a:r>
              <a:rPr lang="ru-RU" sz="2000" dirty="0" smtClean="0"/>
              <a:t>являюсь членом жюри городских олимпиад по русскому языку, литературе и русской словесности;</a:t>
            </a:r>
          </a:p>
          <a:p>
            <a:r>
              <a:rPr lang="ru-RU" sz="2000" dirty="0" smtClean="0"/>
              <a:t>с 2022 года руковожу группой учителей школы, работающих над воплощением учебного модуля «Программа изучения наследия Д.С. Лихачева на уроках русского языка и литературы в 5 – 11 классах»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Участие в деятельности городского профессионального объединения</a:t>
            </a:r>
            <a:endParaRPr lang="ru-RU" sz="3200" dirty="0"/>
          </a:p>
        </p:txBody>
      </p:sp>
      <p:pic>
        <p:nvPicPr>
          <p:cNvPr id="6146" name="Picture 2" descr="C:\Users\1\Desktop\0932010001381490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6968" y="2132856"/>
            <a:ext cx="3717032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2739759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b="1" dirty="0" smtClean="0"/>
              <a:t>Цикл образовательно-воспитательных проектов «Где прошло детство, там начинается Родина…»	</a:t>
            </a:r>
            <a:r>
              <a:rPr lang="ru-RU" b="1" i="1" dirty="0" smtClean="0"/>
              <a:t> 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Идея программы: всё, что вкладываем мы в наших детей сегодня, завтра даст соответствующие результаты. Сегодня мы воспитываем патриотов, деловых людей, значит, можно быть уверенными в развитии и становлении нормального общества и сильной державы.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Патриотами люди не рождаются, честь, настойчивость, чуткость не приходят сами по себе. Эти и другие качества необходимо целенаправленно и ежедневно воспитывать в детях, прежде всего в семье, но и в значительной степени в школе  вклад родного города в дело Победы в Великой Отечественной войне, знакомство с людьми, вернувшими мир человечеству.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Воспитательный блок</a:t>
            </a:r>
            <a:endParaRPr lang="ru-RU" sz="3200" dirty="0"/>
          </a:p>
        </p:txBody>
      </p:sp>
      <p:pic>
        <p:nvPicPr>
          <p:cNvPr id="4098" name="Picture 2" descr="C:\Users\1\Desktop\0PSa6_rewk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56992"/>
            <a:ext cx="6868062" cy="3354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830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Творческая самопрезентация</vt:lpstr>
      <vt:lpstr>Образовательный блок</vt:lpstr>
      <vt:lpstr>Цели и задачи реализации программы</vt:lpstr>
      <vt:lpstr>Цели и задачи реализации программы</vt:lpstr>
      <vt:lpstr>Содержание программы</vt:lpstr>
      <vt:lpstr>Формы учебных и внеклассных занятий</vt:lpstr>
      <vt:lpstr>Работа с одаренными детьми</vt:lpstr>
      <vt:lpstr>Участие в деятельности городского профессионального объединения</vt:lpstr>
      <vt:lpstr>Воспитательный блок</vt:lpstr>
      <vt:lpstr>Цели и задачи реализации программы</vt:lpstr>
      <vt:lpstr>Цели и задачи реализации программы</vt:lpstr>
      <vt:lpstr> Образовательный проект «История моей семьи в истории Великой Отечественной войны» для пятиклассников</vt:lpstr>
      <vt:lpstr> Образовательный проект «История моей семьи в истории Великой Отечественной войны» для пятиклассников</vt:lpstr>
      <vt:lpstr>ОбразовАТЕЛЬНЫЙ ПРОЕКТ «СЫН БЕЛОГО МОРЯ И ГОРДОЙ ДВИНЫ…»  ДЛЯ ШЕСТИКЛАССНИКОВ</vt:lpstr>
      <vt:lpstr>  ОБРАЗОВАТЕЛЬНЫЙ  ПРОЕКТ «СЫН БЕЛОГО МОРЯ И ГОРДОЙ ДВИНЫ…»  ДЛЯ ШЕСТИКЛАССНИКОВ (ЭКСКУРСИЯ ДЛЯ САМЫХ МАЛЕНЬКИХ)</vt:lpstr>
      <vt:lpstr>  ОБРАЗОВАТЕЛЬНЫЙ  ПРОЕКТ «СЫН БЕЛОГО МОРЯ И ГОРДОЙ ДВИНЫ…»  ДЛЯ ШЕСТИКЛАССНИКОВ  (МАТЕРИАЛЫ ДЛЯ ОФОРМЛЕНИЯ СТЕНДОВ)</vt:lpstr>
      <vt:lpstr> ОБРАЗОВАТЕЛЬНЫЙ  ПРОЕКТ «МОЯ МАЛАЯ РОДИНА»  ДЛЯ СЕМИКЛАССНИКОВ</vt:lpstr>
      <vt:lpstr>Растим  патриотов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самопрезентация</dc:title>
  <dc:creator>1</dc:creator>
  <cp:lastModifiedBy>Каб_43</cp:lastModifiedBy>
  <cp:revision>23</cp:revision>
  <dcterms:created xsi:type="dcterms:W3CDTF">2015-03-17T19:08:35Z</dcterms:created>
  <dcterms:modified xsi:type="dcterms:W3CDTF">2023-03-10T07:57:48Z</dcterms:modified>
</cp:coreProperties>
</file>